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347" r:id="rId3"/>
    <p:sldId id="2318" r:id="rId4"/>
    <p:sldId id="2320" r:id="rId5"/>
    <p:sldId id="2321" r:id="rId6"/>
    <p:sldId id="272" r:id="rId8"/>
    <p:sldId id="425" r:id="rId9"/>
    <p:sldId id="2789" r:id="rId10"/>
    <p:sldId id="426" r:id="rId11"/>
    <p:sldId id="2788" r:id="rId12"/>
    <p:sldId id="2782" r:id="rId13"/>
    <p:sldId id="435" r:id="rId14"/>
    <p:sldId id="2778" r:id="rId15"/>
    <p:sldId id="2785" r:id="rId16"/>
    <p:sldId id="2691" r:id="rId17"/>
    <p:sldId id="410" r:id="rId18"/>
    <p:sldId id="2498" r:id="rId19"/>
    <p:sldId id="427" r:id="rId20"/>
    <p:sldId id="441" r:id="rId21"/>
    <p:sldId id="442" r:id="rId22"/>
    <p:sldId id="420" r:id="rId23"/>
    <p:sldId id="273" r:id="rId24"/>
  </p:sldIdLst>
  <p:sldSz cx="12192000" cy="6858000"/>
  <p:notesSz cx="9144000" cy="6858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, Benxia" initials="H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22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2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gs" Target="tags/tag55.xml"/><Relationship Id="rId28" Type="http://schemas.openxmlformats.org/officeDocument/2006/relationships/commentAuthors" Target="commentAuthors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f390899b5d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00625" y="357188"/>
            <a:ext cx="3173413" cy="1784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f390899b5d_0_109:notes"/>
          <p:cNvSpPr txBox="1">
            <a:spLocks noGrp="1"/>
          </p:cNvSpPr>
          <p:nvPr>
            <p:ph type="body" idx="1"/>
          </p:nvPr>
        </p:nvSpPr>
        <p:spPr>
          <a:xfrm>
            <a:off x="1317367" y="2261104"/>
            <a:ext cx="10538936" cy="21420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f390899b5d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00625" y="357188"/>
            <a:ext cx="3171825" cy="1784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f390899b5d_0_210:notes"/>
          <p:cNvSpPr txBox="1">
            <a:spLocks noGrp="1"/>
          </p:cNvSpPr>
          <p:nvPr>
            <p:ph type="body" idx="1"/>
          </p:nvPr>
        </p:nvSpPr>
        <p:spPr>
          <a:xfrm>
            <a:off x="1317367" y="2261104"/>
            <a:ext cx="10538936" cy="21420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f390899b5d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476250"/>
            <a:ext cx="4229100" cy="2379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f390899b5d_0_205:notes"/>
          <p:cNvSpPr txBox="1">
            <a:spLocks noGrp="1"/>
          </p:cNvSpPr>
          <p:nvPr>
            <p:ph type="body" idx="1"/>
          </p:nvPr>
        </p:nvSpPr>
        <p:spPr>
          <a:xfrm>
            <a:off x="988025" y="3014805"/>
            <a:ext cx="7904202" cy="28561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tags" Target="../tags/tag31.xml"/><Relationship Id="rId4" Type="http://schemas.openxmlformats.org/officeDocument/2006/relationships/image" Target="../media/image25.png"/><Relationship Id="rId3" Type="http://schemas.openxmlformats.org/officeDocument/2006/relationships/tags" Target="../tags/tag30.xml"/><Relationship Id="rId2" Type="http://schemas.openxmlformats.org/officeDocument/2006/relationships/image" Target="../media/image24.png"/><Relationship Id="rId1" Type="http://schemas.openxmlformats.org/officeDocument/2006/relationships/tags" Target="../tags/tag29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image" Target="../media/image27.png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tags" Target="../tags/tag43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7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tags" Target="../tags/tag46.xml"/><Relationship Id="rId3" Type="http://schemas.openxmlformats.org/officeDocument/2006/relationships/image" Target="../media/image34.png"/><Relationship Id="rId2" Type="http://schemas.openxmlformats.org/officeDocument/2006/relationships/tags" Target="../tags/tag45.xml"/><Relationship Id="rId1" Type="http://schemas.openxmlformats.org/officeDocument/2006/relationships/tags" Target="../tags/tag4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40.png"/><Relationship Id="rId6" Type="http://schemas.openxmlformats.org/officeDocument/2006/relationships/image" Target="../media/image39.png"/><Relationship Id="rId5" Type="http://schemas.openxmlformats.org/officeDocument/2006/relationships/tags" Target="../tags/tag50.xml"/><Relationship Id="rId4" Type="http://schemas.openxmlformats.org/officeDocument/2006/relationships/image" Target="../media/image38.png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6.xml"/><Relationship Id="rId7" Type="http://schemas.openxmlformats.org/officeDocument/2006/relationships/image" Target="../media/image3.png"/><Relationship Id="rId6" Type="http://schemas.openxmlformats.org/officeDocument/2006/relationships/tags" Target="../tags/tag5.xml"/><Relationship Id="rId5" Type="http://schemas.openxmlformats.org/officeDocument/2006/relationships/image" Target="../media/image2.png"/><Relationship Id="rId4" Type="http://schemas.openxmlformats.org/officeDocument/2006/relationships/tags" Target="../tags/tag4.xml"/><Relationship Id="rId3" Type="http://schemas.openxmlformats.org/officeDocument/2006/relationships/image" Target="../media/image1.png"/><Relationship Id="rId2" Type="http://schemas.openxmlformats.org/officeDocument/2006/relationships/tags" Target="../tags/tag3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6.png"/><Relationship Id="rId12" Type="http://schemas.openxmlformats.org/officeDocument/2006/relationships/tags" Target="../tags/tag8.xml"/><Relationship Id="rId11" Type="http://schemas.openxmlformats.org/officeDocument/2006/relationships/image" Target="../media/image5.png"/><Relationship Id="rId10" Type="http://schemas.openxmlformats.org/officeDocument/2006/relationships/tags" Target="../tags/tag7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44.png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image" Target="../media/image41.png"/><Relationship Id="rId1" Type="http://schemas.openxmlformats.org/officeDocument/2006/relationships/tags" Target="../tags/tag5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tags" Target="../tags/tag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tags" Target="../tags/tag13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tags" Target="../tags/tag14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image" Target="../media/image18.png"/><Relationship Id="rId5" Type="http://schemas.openxmlformats.org/officeDocument/2006/relationships/tags" Target="../tags/tag17.xml"/><Relationship Id="rId4" Type="http://schemas.openxmlformats.org/officeDocument/2006/relationships/image" Target="../media/image17.png"/><Relationship Id="rId3" Type="http://schemas.openxmlformats.org/officeDocument/2006/relationships/tags" Target="../tags/tag16.xml"/><Relationship Id="rId2" Type="http://schemas.openxmlformats.org/officeDocument/2006/relationships/image" Target="../media/image16.png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24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tags" Target="../tags/tag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528002" y="1511991"/>
            <a:ext cx="111359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Arial" panose="020B0604020202090204" pitchFamily="34" charset="0"/>
                <a:cs typeface="Arial" panose="020B0604020202090204" pitchFamily="34" charset="0"/>
              </a:rPr>
              <a:t>Rewired m6A methylation of promoter antisense RNAs in Alzheimer’s disease regulates gene expression</a:t>
            </a:r>
            <a:endParaRPr lang="en-US" altLang="zh-CN" sz="32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9400" y="3667280"/>
            <a:ext cx="121920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Arial" panose="020B0604020202090204" pitchFamily="34" charset="0"/>
                <a:cs typeface="Arial" panose="020B0604020202090204" pitchFamily="34" charset="0"/>
              </a:rPr>
              <a:t>Benxia Hu</a:t>
            </a:r>
            <a:r>
              <a:rPr lang="zh-CN" altLang="en-US" sz="32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zh-CN" sz="3200" dirty="0">
                <a:latin typeface="Arial" panose="020B0604020202090204" pitchFamily="34" charset="0"/>
                <a:cs typeface="Arial" panose="020B0604020202090204" pitchFamily="34" charset="0"/>
              </a:rPr>
              <a:t>Ph.D.</a:t>
            </a:r>
            <a:endParaRPr lang="en-US" altLang="zh-CN" sz="32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algn="ctr"/>
            <a:endParaRPr lang="en-US" altLang="zh-CN" sz="32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algn="ctr"/>
            <a:r>
              <a:rPr lang="en-US" altLang="zh-CN" sz="3200" dirty="0">
                <a:latin typeface="Arial" panose="020B0604020202090204" pitchFamily="34" charset="0"/>
                <a:cs typeface="Arial" panose="020B0604020202090204" pitchFamily="34" charset="0"/>
              </a:rPr>
              <a:t>05/19/2025</a:t>
            </a:r>
            <a:endParaRPr lang="en-US" altLang="zh-CN" sz="32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/>
          <p:nvPr>
            <p:custDataLst>
              <p:tags r:id="rId1"/>
            </p:custDataLst>
          </p:nvPr>
        </p:nvSpPr>
        <p:spPr>
          <a:xfrm>
            <a:off x="8255" y="729724"/>
            <a:ext cx="12191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 Bold" panose="020B0604020202090204" charset="0"/>
                <a:cs typeface="Arial Bold" panose="020B0604020202090204" charset="0"/>
              </a:rPr>
              <a:t>m6A methylation is positively correlated with </a:t>
            </a:r>
            <a:r>
              <a:rPr lang="en-US" sz="2800" b="1" dirty="0" err="1">
                <a:latin typeface="Arial Bold" panose="020B0604020202090204" charset="0"/>
                <a:cs typeface="Arial Bold" panose="020B0604020202090204" charset="0"/>
              </a:rPr>
              <a:t>paRNA</a:t>
            </a:r>
            <a:r>
              <a:rPr lang="en-US" sz="2800" b="1" dirty="0">
                <a:latin typeface="Arial Bold" panose="020B0604020202090204" charset="0"/>
                <a:cs typeface="Arial Bold" panose="020B0604020202090204" charset="0"/>
              </a:rPr>
              <a:t> expression</a:t>
            </a:r>
            <a:endParaRPr lang="en-US" sz="2800" b="1" dirty="0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5" name="Rectangles 5"/>
          <p:cNvSpPr/>
          <p:nvPr>
            <p:custDataLst>
              <p:tags r:id="rId2"/>
            </p:custDataLst>
          </p:nvPr>
        </p:nvSpPr>
        <p:spPr>
          <a:xfrm>
            <a:off x="-3810" y="1246505"/>
            <a:ext cx="12190730" cy="1657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554990" y="1795780"/>
            <a:ext cx="3415030" cy="3295650"/>
            <a:chOff x="874" y="2828"/>
            <a:chExt cx="5378" cy="519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4" y="2828"/>
              <a:ext cx="5378" cy="5191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Text Box 11"/>
            <p:cNvSpPr txBox="1"/>
            <p:nvPr/>
          </p:nvSpPr>
          <p:spPr>
            <a:xfrm>
              <a:off x="874" y="2828"/>
              <a:ext cx="686" cy="573"/>
            </a:xfrm>
            <a:prstGeom prst="rect">
              <a:avLst/>
            </a:prstGeom>
            <a:noFill/>
            <a:effectLst/>
          </p:spPr>
          <p:txBody>
            <a:bodyPr wrap="square" rtlCol="0">
              <a:noAutofit/>
            </a:bodyPr>
            <a:lstStyle/>
            <a:p>
              <a:r>
                <a:rPr lang="en-US" b="1" dirty="0">
                  <a:latin typeface="Arial Bold" panose="020B0604020202090204" charset="0"/>
                  <a:cs typeface="Arial Bold" panose="020B0604020202090204" charset="0"/>
                </a:rPr>
                <a:t>A</a:t>
              </a:r>
              <a:endParaRPr lang="en-US" b="1" dirty="0">
                <a:latin typeface="Arial Bold" panose="020B0604020202090204" charset="0"/>
                <a:cs typeface="Arial Bold" panose="020B060402020209020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444365" y="1795780"/>
            <a:ext cx="3095625" cy="3276600"/>
            <a:chOff x="6999" y="2828"/>
            <a:chExt cx="4875" cy="516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00" y="2828"/>
              <a:ext cx="4875" cy="5160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Text Box 6"/>
            <p:cNvSpPr txBox="1"/>
            <p:nvPr/>
          </p:nvSpPr>
          <p:spPr>
            <a:xfrm>
              <a:off x="6999" y="2828"/>
              <a:ext cx="686" cy="573"/>
            </a:xfrm>
            <a:prstGeom prst="rect">
              <a:avLst/>
            </a:prstGeom>
            <a:noFill/>
            <a:effectLst/>
          </p:spPr>
          <p:txBody>
            <a:bodyPr wrap="square" rtlCol="0">
              <a:noAutofit/>
            </a:bodyPr>
            <a:lstStyle/>
            <a:p>
              <a:r>
                <a:rPr lang="en-US" b="1" dirty="0">
                  <a:latin typeface="Arial Bold" panose="020B0604020202090204" charset="0"/>
                  <a:cs typeface="Arial Bold" panose="020B0604020202090204" charset="0"/>
                </a:rPr>
                <a:t>B</a:t>
              </a:r>
              <a:endParaRPr lang="en-US" b="1" dirty="0">
                <a:latin typeface="Arial Bold" panose="020B0604020202090204" charset="0"/>
                <a:cs typeface="Arial Bold" panose="020B060402020209020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272145" y="1795780"/>
            <a:ext cx="2908935" cy="3266440"/>
            <a:chOff x="13027" y="2828"/>
            <a:chExt cx="4581" cy="514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048" y="2828"/>
              <a:ext cx="4560" cy="5145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Text Box 7"/>
            <p:cNvSpPr txBox="1"/>
            <p:nvPr/>
          </p:nvSpPr>
          <p:spPr>
            <a:xfrm>
              <a:off x="13027" y="2828"/>
              <a:ext cx="686" cy="573"/>
            </a:xfrm>
            <a:prstGeom prst="rect">
              <a:avLst/>
            </a:prstGeom>
            <a:noFill/>
            <a:effectLst/>
          </p:spPr>
          <p:txBody>
            <a:bodyPr wrap="square" rtlCol="0">
              <a:noAutofit/>
            </a:bodyPr>
            <a:lstStyle/>
            <a:p>
              <a:r>
                <a:rPr lang="en-US" b="1" dirty="0">
                  <a:latin typeface="Arial Bold" panose="020B0604020202090204" charset="0"/>
                  <a:cs typeface="Arial Bold" panose="020B0604020202090204" charset="0"/>
                </a:rPr>
                <a:t>C</a:t>
              </a:r>
              <a:endParaRPr lang="en-US" b="1" dirty="0">
                <a:latin typeface="Arial Bold" panose="020B0604020202090204" charset="0"/>
                <a:cs typeface="Arial Bold" panose="020B0604020202090204" charset="0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8"/>
          <p:cNvSpPr txBox="1"/>
          <p:nvPr>
            <p:custDataLst>
              <p:tags r:id="rId1"/>
            </p:custDataLst>
          </p:nvPr>
        </p:nvSpPr>
        <p:spPr>
          <a:xfrm>
            <a:off x="8255" y="668020"/>
            <a:ext cx="121837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 Bold" panose="020B0604020202090204" charset="0"/>
                <a:cs typeface="Arial Bold" panose="020B0604020202090204" charset="0"/>
              </a:rPr>
              <a:t>MAPT-</a:t>
            </a:r>
            <a:r>
              <a:rPr lang="en-US" sz="2800" b="1" dirty="0" err="1">
                <a:latin typeface="Arial Bold" panose="020B0604020202090204" charset="0"/>
                <a:cs typeface="Arial Bold" panose="020B0604020202090204" charset="0"/>
              </a:rPr>
              <a:t>paRNA</a:t>
            </a:r>
            <a:r>
              <a:rPr lang="en-US" sz="2800" b="1" dirty="0">
                <a:latin typeface="Arial Bold" panose="020B0604020202090204" charset="0"/>
                <a:cs typeface="Arial Bold" panose="020B0604020202090204" charset="0"/>
              </a:rPr>
              <a:t> was upregulated in AD</a:t>
            </a:r>
            <a:endParaRPr lang="en-US" sz="2800" b="1" dirty="0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2" name="Rectangles 1"/>
          <p:cNvSpPr/>
          <p:nvPr>
            <p:custDataLst>
              <p:tags r:id="rId2"/>
            </p:custDataLst>
          </p:nvPr>
        </p:nvSpPr>
        <p:spPr>
          <a:xfrm>
            <a:off x="8255" y="1189990"/>
            <a:ext cx="12190730" cy="1657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6372036" y="1735526"/>
            <a:ext cx="4584139" cy="3662967"/>
            <a:chOff x="4772" y="5966"/>
            <a:chExt cx="6253" cy="4775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2" y="5973"/>
              <a:ext cx="6253" cy="4768"/>
            </a:xfrm>
            <a:prstGeom prst="rect">
              <a:avLst/>
            </a:prstGeom>
          </p:spPr>
        </p:pic>
        <p:sp>
          <p:nvSpPr>
            <p:cNvPr id="15" name="Text Box 14"/>
            <p:cNvSpPr txBox="1"/>
            <p:nvPr/>
          </p:nvSpPr>
          <p:spPr>
            <a:xfrm>
              <a:off x="4789" y="5966"/>
              <a:ext cx="685" cy="50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b="1" dirty="0">
                  <a:latin typeface="Arial Bold" panose="020B0604020202090204" charset="0"/>
                  <a:cs typeface="Arial Bold" panose="020B0604020202090204" charset="0"/>
                </a:rPr>
                <a:t>B</a:t>
              </a:r>
              <a:endParaRPr lang="en-US" b="1" dirty="0">
                <a:latin typeface="Arial Bold" panose="020B0604020202090204" charset="0"/>
                <a:cs typeface="Arial Bold" panose="020B060402020209020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075748" y="1728661"/>
            <a:ext cx="4544695" cy="3663315"/>
            <a:chOff x="1973" y="2640"/>
            <a:chExt cx="7157" cy="5769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0" y="2649"/>
              <a:ext cx="7150" cy="5760"/>
            </a:xfrm>
            <a:prstGeom prst="rect">
              <a:avLst/>
            </a:prstGeom>
          </p:spPr>
        </p:pic>
        <p:sp>
          <p:nvSpPr>
            <p:cNvPr id="12" name="Text Box 11"/>
            <p:cNvSpPr txBox="1"/>
            <p:nvPr/>
          </p:nvSpPr>
          <p:spPr>
            <a:xfrm>
              <a:off x="1973" y="2640"/>
              <a:ext cx="686" cy="57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b="1" dirty="0">
                  <a:latin typeface="Arial Bold" panose="020B0604020202090204" charset="0"/>
                  <a:cs typeface="Arial Bold" panose="020B0604020202090204" charset="0"/>
                </a:rPr>
                <a:t>A</a:t>
              </a:r>
              <a:endParaRPr lang="en-US" b="1" dirty="0">
                <a:latin typeface="Arial Bold" panose="020B0604020202090204" charset="0"/>
                <a:cs typeface="Arial Bold" panose="020B0604020202090204" charset="0"/>
              </a:endParaRPr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 flipH="1">
            <a:off x="5492506" y="1771304"/>
            <a:ext cx="280035" cy="363220"/>
          </a:xfrm>
          <a:prstGeom prst="straightConnector1">
            <a:avLst/>
          </a:prstGeom>
          <a:ln w="38100" cap="flat" cmpd="sng">
            <a:solidFill>
              <a:srgbClr val="FF0000"/>
            </a:solidFill>
            <a:prstDash val="solid"/>
            <a:miter lim="800000"/>
            <a:headEnd type="none"/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814046" y="5668010"/>
            <a:ext cx="30096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rial" panose="020B0604020202090204" pitchFamily="34" charset="0"/>
                <a:cs typeface="Arial" panose="020B0604020202090204" pitchFamily="34" charset="0"/>
              </a:rPr>
              <a:t>PD:</a:t>
            </a:r>
            <a:r>
              <a:rPr lang="zh-CN" altLang="en-US" sz="14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zh-CN" sz="1400" dirty="0">
                <a:latin typeface="Arial" panose="020B0604020202090204" pitchFamily="34" charset="0"/>
                <a:cs typeface="Arial" panose="020B0604020202090204" pitchFamily="34" charset="0"/>
              </a:rPr>
              <a:t>Parkinson’s</a:t>
            </a:r>
            <a:r>
              <a:rPr lang="zh-CN" altLang="en-US" sz="14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zh-CN" sz="1400" dirty="0">
                <a:latin typeface="Arial" panose="020B0604020202090204" pitchFamily="34" charset="0"/>
                <a:cs typeface="Arial" panose="020B0604020202090204" pitchFamily="34" charset="0"/>
              </a:rPr>
              <a:t>Disease</a:t>
            </a:r>
            <a:endParaRPr lang="en-US" altLang="zh-CN" sz="14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400" dirty="0">
                <a:latin typeface="Arial" panose="020B0604020202090204" pitchFamily="34" charset="0"/>
                <a:cs typeface="Arial" panose="020B0604020202090204" pitchFamily="34" charset="0"/>
              </a:rPr>
              <a:t>FTD:</a:t>
            </a:r>
            <a:r>
              <a:rPr lang="zh-CN" altLang="en-US" sz="14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sz="1400" dirty="0">
                <a:latin typeface="Arial" panose="020B0604020202090204" pitchFamily="34" charset="0"/>
                <a:cs typeface="Arial" panose="020B0604020202090204" pitchFamily="34" charset="0"/>
              </a:rPr>
              <a:t>Frontotemporal </a:t>
            </a:r>
            <a:r>
              <a:rPr lang="en-US" altLang="zh-CN" sz="1400" dirty="0">
                <a:latin typeface="Arial" panose="020B0604020202090204" pitchFamily="34" charset="0"/>
                <a:cs typeface="Arial" panose="020B0604020202090204" pitchFamily="34" charset="0"/>
              </a:rPr>
              <a:t>D</a:t>
            </a:r>
            <a:r>
              <a:rPr lang="en-US" sz="1400" dirty="0">
                <a:latin typeface="Arial" panose="020B0604020202090204" pitchFamily="34" charset="0"/>
                <a:cs typeface="Arial" panose="020B0604020202090204" pitchFamily="34" charset="0"/>
              </a:rPr>
              <a:t>ementia</a:t>
            </a:r>
            <a:endParaRPr lang="en-US" altLang="zh-CN" sz="14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400" dirty="0">
                <a:latin typeface="Arial" panose="020B0604020202090204" pitchFamily="34" charset="0"/>
                <a:cs typeface="Arial" panose="020B0604020202090204" pitchFamily="34" charset="0"/>
              </a:rPr>
              <a:t>ALS:</a:t>
            </a:r>
            <a:r>
              <a:rPr lang="en-US" sz="1400" dirty="0">
                <a:latin typeface="Arial" panose="020B0604020202090204" pitchFamily="34" charset="0"/>
                <a:cs typeface="Arial" panose="020B0604020202090204" pitchFamily="34" charset="0"/>
              </a:rPr>
              <a:t> Amyotrophic Lateral Sclerosis</a:t>
            </a:r>
            <a:endParaRPr lang="en-US" sz="14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55"/>
    </mc:Choice>
    <mc:Fallback>
      <p:transition spd="slow" advTm="1695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/>
          <p:nvPr/>
        </p:nvSpPr>
        <p:spPr>
          <a:xfrm>
            <a:off x="635" y="511810"/>
            <a:ext cx="12190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 Bold" panose="020B0604020202090204" charset="0"/>
                <a:cs typeface="Arial Bold" panose="020B0604020202090204" charset="0"/>
              </a:rPr>
              <a:t>MAPT-</a:t>
            </a:r>
            <a:r>
              <a:rPr lang="en-US" sz="2800" b="1" dirty="0" err="1">
                <a:latin typeface="Arial Bold" panose="020B0604020202090204" charset="0"/>
                <a:cs typeface="Arial Bold" panose="020B0604020202090204" charset="0"/>
              </a:rPr>
              <a:t>paRNA</a:t>
            </a:r>
            <a:r>
              <a:rPr lang="en-US" sz="2800" b="1" dirty="0">
                <a:latin typeface="Arial Bold" panose="020B0604020202090204" charset="0"/>
                <a:cs typeface="Arial Bold" panose="020B0604020202090204" charset="0"/>
              </a:rPr>
              <a:t> was highly expressed in excitatory neurons</a:t>
            </a:r>
            <a:endParaRPr lang="en-US" sz="2800" b="1" dirty="0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4" name="Rectangles 3"/>
          <p:cNvSpPr/>
          <p:nvPr>
            <p:custDataLst>
              <p:tags r:id="rId1"/>
            </p:custDataLst>
          </p:nvPr>
        </p:nvSpPr>
        <p:spPr>
          <a:xfrm>
            <a:off x="8255" y="1016635"/>
            <a:ext cx="12190730" cy="1657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2175510" y="1251585"/>
            <a:ext cx="6505575" cy="1295400"/>
            <a:chOff x="991" y="1878"/>
            <a:chExt cx="10245" cy="204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rcRect t="48697"/>
            <a:stretch>
              <a:fillRect/>
            </a:stretch>
          </p:blipFill>
          <p:spPr>
            <a:xfrm>
              <a:off x="1676" y="1950"/>
              <a:ext cx="9560" cy="1968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5" name="Text Box 14"/>
            <p:cNvSpPr txBox="1"/>
            <p:nvPr/>
          </p:nvSpPr>
          <p:spPr>
            <a:xfrm>
              <a:off x="991" y="1878"/>
              <a:ext cx="68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 Bold" panose="020B0604020202090204" charset="0"/>
                  <a:cs typeface="Arial Bold" panose="020B0604020202090204" charset="0"/>
                </a:rPr>
                <a:t>A</a:t>
              </a:r>
              <a:endParaRPr lang="en-US" b="1" dirty="0">
                <a:latin typeface="Arial Bold" panose="020B0604020202090204" charset="0"/>
                <a:cs typeface="Arial Bold" panose="020B0604020202090204" charset="0"/>
              </a:endParaRPr>
            </a:p>
          </p:txBody>
        </p:sp>
      </p:grpSp>
      <p:sp>
        <p:nvSpPr>
          <p:cNvPr id="3" name="Google Shape;81;p1"/>
          <p:cNvSpPr txBox="1"/>
          <p:nvPr/>
        </p:nvSpPr>
        <p:spPr>
          <a:xfrm>
            <a:off x="7596505" y="6231890"/>
            <a:ext cx="4026535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qPCR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done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by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Dr.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 </a:t>
            </a:r>
            <a:r>
              <a:rPr lang="en-US" altLang="zh-CN" sz="1800" dirty="0" err="1">
                <a:solidFill>
                  <a:schemeClr val="tx1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Yuqiang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Shi</a:t>
            </a:r>
            <a:endParaRPr lang="en-US" sz="1800" dirty="0">
              <a:solidFill>
                <a:schemeClr val="tx1"/>
              </a:solidFill>
              <a:latin typeface="Arial" panose="020B0604020202090204" pitchFamily="34" charset="0"/>
              <a:ea typeface="Arial" panose="020B0604020202090204"/>
              <a:cs typeface="Arial" panose="020B0604020202090204" pitchFamily="34" charset="0"/>
              <a:sym typeface="Arial" panose="020B0604020202090204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576070" y="2932430"/>
            <a:ext cx="4069715" cy="2995376"/>
            <a:chOff x="1576070" y="2932430"/>
            <a:chExt cx="4069715" cy="2995376"/>
          </a:xfrm>
        </p:grpSpPr>
        <p:grpSp>
          <p:nvGrpSpPr>
            <p:cNvPr id="37" name="Group 36"/>
            <p:cNvGrpSpPr/>
            <p:nvPr/>
          </p:nvGrpSpPr>
          <p:grpSpPr>
            <a:xfrm>
              <a:off x="1576070" y="2932430"/>
              <a:ext cx="4069715" cy="2673985"/>
              <a:chOff x="47" y="4525"/>
              <a:chExt cx="6409" cy="4211"/>
            </a:xfrm>
          </p:grpSpPr>
          <p:pic>
            <p:nvPicPr>
              <p:cNvPr id="5" name="Picture 4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4"/>
              <a:srcRect l="4057" t="6567" b="10397"/>
              <a:stretch>
                <a:fillRect/>
              </a:stretch>
            </p:blipFill>
            <p:spPr>
              <a:xfrm>
                <a:off x="47" y="4551"/>
                <a:ext cx="6409" cy="4185"/>
              </a:xfrm>
              <a:prstGeom prst="rect">
                <a:avLst/>
              </a:prstGeo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9" name="Text Box 8"/>
              <p:cNvSpPr txBox="1"/>
              <p:nvPr/>
            </p:nvSpPr>
            <p:spPr>
              <a:xfrm>
                <a:off x="47" y="4525"/>
                <a:ext cx="685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Arial Bold" panose="020B0604020202090204" charset="0"/>
                    <a:cs typeface="Arial Bold" panose="020B0604020202090204" charset="0"/>
                  </a:rPr>
                  <a:t>B</a:t>
                </a:r>
                <a:endParaRPr lang="en-US" b="1" dirty="0">
                  <a:latin typeface="Arial Bold" panose="020B0604020202090204" charset="0"/>
                  <a:cs typeface="Arial Bold" panose="020B0604020202090204" charset="0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2104550" y="5589252"/>
              <a:ext cx="14701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Arial" panose="020B0604020202090204" pitchFamily="34" charset="0"/>
                  <a:cs typeface="Arial" panose="020B0604020202090204" pitchFamily="34" charset="0"/>
                </a:rPr>
                <a:t>MAPT-</a:t>
              </a:r>
              <a:r>
                <a:rPr lang="en-US" altLang="zh-CN" sz="1600" dirty="0" err="1">
                  <a:latin typeface="Arial" panose="020B0604020202090204" pitchFamily="34" charset="0"/>
                  <a:cs typeface="Arial" panose="020B0604020202090204" pitchFamily="34" charset="0"/>
                </a:rPr>
                <a:t>paRNA</a:t>
              </a:r>
              <a:endParaRPr lang="en-US" sz="1600" dirty="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943600" y="2948940"/>
            <a:ext cx="4069715" cy="2904490"/>
            <a:chOff x="5943600" y="2948940"/>
            <a:chExt cx="4069715" cy="2904490"/>
          </a:xfrm>
        </p:grpSpPr>
        <p:grpSp>
          <p:nvGrpSpPr>
            <p:cNvPr id="38" name="Group 37"/>
            <p:cNvGrpSpPr/>
            <p:nvPr/>
          </p:nvGrpSpPr>
          <p:grpSpPr>
            <a:xfrm>
              <a:off x="5943600" y="2948940"/>
              <a:ext cx="4069715" cy="2904490"/>
              <a:chOff x="6925" y="4551"/>
              <a:chExt cx="6409" cy="4574"/>
            </a:xfrm>
          </p:grpSpPr>
          <p:pic>
            <p:nvPicPr>
              <p:cNvPr id="2" name="Picture 1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6"/>
              <a:stretch>
                <a:fillRect/>
              </a:stretch>
            </p:blipFill>
            <p:spPr>
              <a:xfrm>
                <a:off x="6925" y="4551"/>
                <a:ext cx="6409" cy="4574"/>
              </a:xfrm>
              <a:prstGeom prst="rect">
                <a:avLst/>
              </a:prstGeo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6" name="Text Box 15"/>
              <p:cNvSpPr txBox="1"/>
              <p:nvPr/>
            </p:nvSpPr>
            <p:spPr>
              <a:xfrm>
                <a:off x="6925" y="4552"/>
                <a:ext cx="685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Arial Bold" panose="020B0604020202090204" charset="0"/>
                    <a:cs typeface="Arial Bold" panose="020B0604020202090204" charset="0"/>
                  </a:rPr>
                  <a:t>C</a:t>
                </a:r>
                <a:endParaRPr lang="en-US" b="1" dirty="0">
                  <a:latin typeface="Arial Bold" panose="020B0604020202090204" charset="0"/>
                  <a:cs typeface="Arial Bold" panose="020B0604020202090204" charset="0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7217698" y="3414742"/>
              <a:ext cx="214353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Arial" panose="020B0604020202090204" pitchFamily="34" charset="0"/>
                  <a:cs typeface="Arial" panose="020B0604020202090204" pitchFamily="34" charset="0"/>
                </a:rPr>
                <a:t>iPSC-derived</a:t>
              </a:r>
              <a:r>
                <a:rPr lang="zh-CN" altLang="en-US" sz="1600" dirty="0">
                  <a:latin typeface="Arial" panose="020B0604020202090204" pitchFamily="34" charset="0"/>
                  <a:cs typeface="Arial" panose="020B0604020202090204" pitchFamily="34" charset="0"/>
                </a:rPr>
                <a:t> </a:t>
              </a:r>
              <a:r>
                <a:rPr lang="en-US" altLang="zh-CN" sz="1600" dirty="0">
                  <a:latin typeface="Arial" panose="020B0604020202090204" pitchFamily="34" charset="0"/>
                  <a:cs typeface="Arial" panose="020B0604020202090204" pitchFamily="34" charset="0"/>
                </a:rPr>
                <a:t>neuron:</a:t>
              </a:r>
              <a:endParaRPr lang="en-US" altLang="zh-CN" sz="1600" dirty="0">
                <a:latin typeface="Arial" panose="020B0604020202090204" pitchFamily="34" charset="0"/>
                <a:cs typeface="Arial" panose="020B0604020202090204" pitchFamily="34" charset="0"/>
              </a:endParaRPr>
            </a:p>
            <a:p>
              <a:r>
                <a:rPr lang="en-US" altLang="zh-CN" sz="1600" dirty="0">
                  <a:latin typeface="Arial" panose="020B0604020202090204" pitchFamily="34" charset="0"/>
                  <a:cs typeface="Arial" panose="020B0604020202090204" pitchFamily="34" charset="0"/>
                </a:rPr>
                <a:t>i3Neuron</a:t>
              </a:r>
              <a:endParaRPr lang="en-US" sz="1600" dirty="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173"/>
    </mc:Choice>
    <mc:Fallback>
      <p:transition spd="slow" advTm="4117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8"/>
          <p:cNvSpPr txBox="1"/>
          <p:nvPr>
            <p:custDataLst>
              <p:tags r:id="rId1"/>
            </p:custDataLst>
          </p:nvPr>
        </p:nvSpPr>
        <p:spPr>
          <a:xfrm>
            <a:off x="8255" y="394335"/>
            <a:ext cx="121837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 Bold" panose="020B0604020202090204" charset="0"/>
                <a:cs typeface="Arial Bold" panose="020B0604020202090204" charset="0"/>
              </a:rPr>
              <a:t>MAPT-</a:t>
            </a:r>
            <a:r>
              <a:rPr lang="en-US" sz="2800" b="1" dirty="0" err="1">
                <a:latin typeface="Arial Bold" panose="020B0604020202090204" charset="0"/>
                <a:cs typeface="Arial Bold" panose="020B0604020202090204" charset="0"/>
              </a:rPr>
              <a:t>paRNA</a:t>
            </a:r>
            <a:r>
              <a:rPr lang="en-US" sz="2400" b="1" dirty="0">
                <a:latin typeface="Arial Bold" panose="020B0604020202090204" charset="0"/>
                <a:cs typeface="Arial Bold" panose="020B0604020202090204" charset="0"/>
              </a:rPr>
              <a:t> gained m6A methylation in AD</a:t>
            </a:r>
            <a:endParaRPr lang="en-US" sz="2400" b="1" dirty="0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2" name="Rectangles 1"/>
          <p:cNvSpPr/>
          <p:nvPr>
            <p:custDataLst>
              <p:tags r:id="rId2"/>
            </p:custDataLst>
          </p:nvPr>
        </p:nvSpPr>
        <p:spPr>
          <a:xfrm>
            <a:off x="8255" y="917575"/>
            <a:ext cx="12190730" cy="1657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2627630" y="1711960"/>
            <a:ext cx="7122160" cy="3045460"/>
            <a:chOff x="4138" y="2117"/>
            <a:chExt cx="11216" cy="4796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pic>
          <p:nvPicPr>
            <p:cNvPr id="8" name="Picture 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rcRect l="7122" b="73733"/>
            <a:stretch>
              <a:fillRect/>
            </a:stretch>
          </p:blipFill>
          <p:spPr>
            <a:xfrm>
              <a:off x="4138" y="2117"/>
              <a:ext cx="11216" cy="1690"/>
            </a:xfrm>
            <a:prstGeom prst="rect">
              <a:avLst/>
            </a:prstGeom>
            <a:effectLst/>
          </p:spPr>
        </p:pic>
        <p:pic>
          <p:nvPicPr>
            <p:cNvPr id="10" name="Picture 9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4"/>
            <a:srcRect l="7122" t="84380"/>
            <a:stretch>
              <a:fillRect/>
            </a:stretch>
          </p:blipFill>
          <p:spPr>
            <a:xfrm>
              <a:off x="4138" y="5908"/>
              <a:ext cx="11216" cy="1005"/>
            </a:xfrm>
            <a:prstGeom prst="rect">
              <a:avLst/>
            </a:prstGeom>
            <a:effectLst/>
          </p:spPr>
        </p:pic>
        <p:pic>
          <p:nvPicPr>
            <p:cNvPr id="11" name="Picture 10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4"/>
            <a:srcRect l="7122" t="39400" b="27992"/>
            <a:stretch>
              <a:fillRect/>
            </a:stretch>
          </p:blipFill>
          <p:spPr>
            <a:xfrm>
              <a:off x="4138" y="3807"/>
              <a:ext cx="11216" cy="2098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55"/>
    </mc:Choice>
    <mc:Fallback>
      <p:transition spd="slow" advTm="1695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8"/>
          <p:cNvSpPr txBox="1"/>
          <p:nvPr>
            <p:custDataLst>
              <p:tags r:id="rId1"/>
            </p:custDataLst>
          </p:nvPr>
        </p:nvSpPr>
        <p:spPr>
          <a:xfrm>
            <a:off x="8255" y="243205"/>
            <a:ext cx="12191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 Bold" panose="020B0604020202090204" charset="0"/>
                <a:cs typeface="Arial Bold" panose="020B0604020202090204" charset="0"/>
              </a:rPr>
              <a:t>m6A methylation can stabilize MAPT-</a:t>
            </a:r>
            <a:r>
              <a:rPr lang="en-US" sz="2800" b="1" dirty="0" err="1">
                <a:latin typeface="Arial Bold" panose="020B0604020202090204" charset="0"/>
                <a:cs typeface="Arial Bold" panose="020B0604020202090204" charset="0"/>
              </a:rPr>
              <a:t>paRNA</a:t>
            </a:r>
            <a:endParaRPr lang="en-US" sz="2800" b="1" dirty="0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5" name="Rectangles 4"/>
          <p:cNvSpPr/>
          <p:nvPr>
            <p:custDataLst>
              <p:tags r:id="rId2"/>
            </p:custDataLst>
          </p:nvPr>
        </p:nvSpPr>
        <p:spPr>
          <a:xfrm>
            <a:off x="-20955" y="765810"/>
            <a:ext cx="12190730" cy="1657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s 7"/>
          <p:cNvSpPr/>
          <p:nvPr>
            <p:custDataLst>
              <p:tags r:id="rId3"/>
            </p:custDataLst>
          </p:nvPr>
        </p:nvSpPr>
        <p:spPr>
          <a:xfrm>
            <a:off x="5624830" y="3795395"/>
            <a:ext cx="261620" cy="40513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s 5"/>
          <p:cNvSpPr/>
          <p:nvPr>
            <p:custDataLst>
              <p:tags r:id="rId4"/>
            </p:custDataLst>
          </p:nvPr>
        </p:nvSpPr>
        <p:spPr>
          <a:xfrm>
            <a:off x="2916555" y="3867785"/>
            <a:ext cx="261620" cy="40513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550035" y="1032510"/>
            <a:ext cx="4026535" cy="2749550"/>
            <a:chOff x="700" y="1750"/>
            <a:chExt cx="6341" cy="433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rcRect t="49370" r="41482"/>
            <a:stretch>
              <a:fillRect/>
            </a:stretch>
          </p:blipFill>
          <p:spPr>
            <a:xfrm>
              <a:off x="700" y="1750"/>
              <a:ext cx="6341" cy="4330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Text Box 17"/>
            <p:cNvSpPr txBox="1"/>
            <p:nvPr/>
          </p:nvSpPr>
          <p:spPr>
            <a:xfrm>
              <a:off x="702" y="1750"/>
              <a:ext cx="68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 Bold" panose="020B0604020202090204" charset="0"/>
                  <a:cs typeface="Arial Bold" panose="020B0604020202090204" charset="0"/>
                </a:rPr>
                <a:t>A</a:t>
              </a:r>
              <a:endParaRPr lang="en-US" b="1" dirty="0">
                <a:latin typeface="Arial Bold" panose="020B0604020202090204" charset="0"/>
                <a:cs typeface="Arial Bold" panose="020B0604020202090204" charset="0"/>
              </a:endParaRPr>
            </a:p>
          </p:txBody>
        </p:sp>
      </p:grpSp>
      <p:sp>
        <p:nvSpPr>
          <p:cNvPr id="25" name="Text Box 17"/>
          <p:cNvSpPr txBox="1"/>
          <p:nvPr/>
        </p:nvSpPr>
        <p:spPr>
          <a:xfrm>
            <a:off x="1550670" y="4121785"/>
            <a:ext cx="434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 Bold" panose="020B0604020202090204" charset="0"/>
                <a:cs typeface="Arial Bold" panose="020B0604020202090204" charset="0"/>
              </a:rPr>
              <a:t>B</a:t>
            </a:r>
            <a:endParaRPr lang="en-US" b="1" dirty="0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26" name="Google Shape;81;p1"/>
          <p:cNvSpPr txBox="1"/>
          <p:nvPr/>
        </p:nvSpPr>
        <p:spPr>
          <a:xfrm>
            <a:off x="7596505" y="6231890"/>
            <a:ext cx="4026535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Experiments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done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by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Dr.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 </a:t>
            </a:r>
            <a:r>
              <a:rPr lang="en-US" altLang="zh-CN" sz="1800" dirty="0" err="1">
                <a:solidFill>
                  <a:schemeClr val="tx1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Yuqiang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Shi</a:t>
            </a:r>
            <a:endParaRPr lang="en-US" sz="1800" dirty="0">
              <a:solidFill>
                <a:schemeClr val="tx1"/>
              </a:solidFill>
              <a:latin typeface="Arial" panose="020B0604020202090204" pitchFamily="34" charset="0"/>
              <a:ea typeface="Arial" panose="020B0604020202090204"/>
              <a:cs typeface="Arial" panose="020B0604020202090204" pitchFamily="34" charset="0"/>
              <a:sym typeface="Arial" panose="020B0604020202090204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7020560" y="5466715"/>
            <a:ext cx="460248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  <a:latin typeface="Arial Regular" panose="020B0604020202090204" charset="0"/>
                <a:cs typeface="Arial Regular" panose="020B0604020202090204" charset="0"/>
              </a:rPr>
              <a:t>Flavopiridol</a:t>
            </a:r>
            <a:r>
              <a:rPr lang="zh-CN" altLang="en-US" sz="1600" dirty="0">
                <a:solidFill>
                  <a:srgbClr val="FF0000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Arial Regular" panose="020B0604020202090204" charset="0"/>
                <a:cs typeface="Arial Regular" panose="020B0604020202090204" charset="0"/>
              </a:rPr>
              <a:t>(FP)</a:t>
            </a:r>
            <a:r>
              <a:rPr lang="en-US" sz="1600" dirty="0">
                <a:solidFill>
                  <a:srgbClr val="FF0000"/>
                </a:solidFill>
                <a:latin typeface="Arial Regular" panose="020B0604020202090204" charset="0"/>
                <a:cs typeface="Arial Regular" panose="020B0604020202090204" charset="0"/>
              </a:rPr>
              <a:t> inactivates P-</a:t>
            </a:r>
            <a:r>
              <a:rPr lang="en-US" sz="1600" dirty="0" err="1">
                <a:solidFill>
                  <a:srgbClr val="FF0000"/>
                </a:solidFill>
                <a:latin typeface="Arial Regular" panose="020B0604020202090204" charset="0"/>
                <a:cs typeface="Arial Regular" panose="020B0604020202090204" charset="0"/>
              </a:rPr>
              <a:t>TEFb</a:t>
            </a:r>
            <a:r>
              <a:rPr lang="en-US" sz="1600" dirty="0">
                <a:solidFill>
                  <a:srgbClr val="FF0000"/>
                </a:solidFill>
                <a:latin typeface="Arial Regular" panose="020B0604020202090204" charset="0"/>
                <a:cs typeface="Arial Regular" panose="020B0604020202090204" charset="0"/>
              </a:rPr>
              <a:t> and blocks RNA Polymerase II Transcription</a:t>
            </a:r>
            <a:r>
              <a:rPr lang="en-US" sz="1600" dirty="0">
                <a:latin typeface="Arial Regular" panose="020B0604020202090204" charset="0"/>
                <a:cs typeface="Arial Regular" panose="020B0604020202090204" charset="0"/>
              </a:rPr>
              <a:t>.</a:t>
            </a:r>
            <a:endParaRPr lang="en-US" sz="1600" dirty="0">
              <a:latin typeface="Arial Regular" panose="020B0604020202090204" charset="0"/>
              <a:cs typeface="Arial Regular" panose="020B060402020209020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551305" y="4025900"/>
            <a:ext cx="3931920" cy="2651760"/>
            <a:chOff x="2443" y="6385"/>
            <a:chExt cx="6192" cy="417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43" y="6385"/>
              <a:ext cx="6193" cy="4176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Text Box 17"/>
            <p:cNvSpPr txBox="1"/>
            <p:nvPr/>
          </p:nvSpPr>
          <p:spPr>
            <a:xfrm>
              <a:off x="2443" y="6385"/>
              <a:ext cx="68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 Bold" panose="020B0604020202090204" charset="0"/>
                  <a:cs typeface="Arial Bold" panose="020B0604020202090204" charset="0"/>
                </a:rPr>
                <a:t>B</a:t>
              </a:r>
              <a:endParaRPr lang="en-US" b="1" dirty="0">
                <a:latin typeface="Arial Bold" panose="020B0604020202090204" charset="0"/>
                <a:cs typeface="Arial Bold" panose="020B060402020209020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710045" y="1601470"/>
            <a:ext cx="4234815" cy="3404870"/>
            <a:chOff x="11050" y="2959"/>
            <a:chExt cx="6669" cy="536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rcRect l="60059" t="54655"/>
            <a:stretch>
              <a:fillRect/>
            </a:stretch>
          </p:blipFill>
          <p:spPr>
            <a:xfrm>
              <a:off x="11735" y="2959"/>
              <a:ext cx="5985" cy="5363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" name="Text Box 17"/>
            <p:cNvSpPr txBox="1"/>
            <p:nvPr/>
          </p:nvSpPr>
          <p:spPr>
            <a:xfrm>
              <a:off x="11050" y="2959"/>
              <a:ext cx="68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 Bold" panose="020B0604020202090204" charset="0"/>
                  <a:cs typeface="Arial Bold" panose="020B0604020202090204" charset="0"/>
                </a:rPr>
                <a:t>C</a:t>
              </a:r>
              <a:endParaRPr lang="en-US" b="1" dirty="0">
                <a:latin typeface="Arial Bold" panose="020B0604020202090204" charset="0"/>
                <a:cs typeface="Arial Bold" panose="020B0604020202090204" charset="0"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320000">
            <a:off x="5400675" y="4548505"/>
            <a:ext cx="1819910" cy="356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809"/>
    </mc:Choice>
    <mc:Fallback>
      <p:transition spd="slow" advTm="94809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0" y="2058670"/>
            <a:ext cx="1219263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800" b="1" dirty="0">
                <a:latin typeface="Arial Bold" panose="020B0604020202090204" charset="0"/>
                <a:cs typeface="Arial Bold" panose="020B0604020202090204" charset="0"/>
                <a:sym typeface="+mn-ea"/>
              </a:rPr>
              <a:t>What is the function of MAPT-paRNA in Alzheimer’s disease</a:t>
            </a:r>
            <a:r>
              <a:rPr lang="zh-CN" altLang="en-US" sz="2800" b="1" dirty="0">
                <a:latin typeface="Arial Bold" panose="020B0604020202090204" charset="0"/>
                <a:cs typeface="Arial Bold" panose="020B0604020202090204" charset="0"/>
                <a:sym typeface="+mn-ea"/>
              </a:rPr>
              <a:t>？</a:t>
            </a:r>
            <a:endParaRPr lang="zh-CN" altLang="en-US" sz="2800" b="1" dirty="0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/>
          <p:nvPr/>
        </p:nvSpPr>
        <p:spPr>
          <a:xfrm>
            <a:off x="635" y="259080"/>
            <a:ext cx="12190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 Bold" panose="020B0604020202090204" charset="0"/>
                <a:cs typeface="Arial Bold" panose="020B0604020202090204" charset="0"/>
              </a:rPr>
              <a:t>MAPT-</a:t>
            </a:r>
            <a:r>
              <a:rPr lang="en-US" sz="2800" b="1" dirty="0" err="1">
                <a:latin typeface="Arial Bold" panose="020B0604020202090204" charset="0"/>
                <a:cs typeface="Arial Bold" panose="020B0604020202090204" charset="0"/>
              </a:rPr>
              <a:t>paRNA</a:t>
            </a:r>
            <a:r>
              <a:rPr lang="en-US" sz="2800" b="1" dirty="0">
                <a:latin typeface="Arial Bold" panose="020B0604020202090204" charset="0"/>
                <a:cs typeface="Arial Bold" panose="020B0604020202090204" charset="0"/>
              </a:rPr>
              <a:t> modulates synapse</a:t>
            </a:r>
            <a:endParaRPr lang="en-US" sz="2800" b="1" dirty="0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4" name="Rectangles 3"/>
          <p:cNvSpPr/>
          <p:nvPr>
            <p:custDataLst>
              <p:tags r:id="rId1"/>
            </p:custDataLst>
          </p:nvPr>
        </p:nvSpPr>
        <p:spPr>
          <a:xfrm>
            <a:off x="8255" y="789305"/>
            <a:ext cx="12190730" cy="1657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1957070" y="1104265"/>
            <a:ext cx="2647315" cy="2577465"/>
            <a:chOff x="3412" y="1799"/>
            <a:chExt cx="4169" cy="4059"/>
          </a:xfrm>
        </p:grpSpPr>
        <p:pic>
          <p:nvPicPr>
            <p:cNvPr id="8" name="Picture 7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3412" y="1799"/>
              <a:ext cx="4169" cy="4059"/>
            </a:xfrm>
            <a:prstGeom prst="rect">
              <a:avLst/>
            </a:prstGeo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Text Box 18"/>
            <p:cNvSpPr txBox="1"/>
            <p:nvPr/>
          </p:nvSpPr>
          <p:spPr>
            <a:xfrm>
              <a:off x="3412" y="1799"/>
              <a:ext cx="68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latin typeface="Arial Bold" panose="020B0604020202090204" charset="0"/>
                  <a:cs typeface="Arial Bold" panose="020B0604020202090204" charset="0"/>
                </a:rPr>
                <a:t>A</a:t>
              </a:r>
              <a:endParaRPr lang="en-US" b="1">
                <a:latin typeface="Arial Bold" panose="020B0604020202090204" charset="0"/>
                <a:cs typeface="Arial Bold" panose="020B060402020209020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957070" y="4001770"/>
            <a:ext cx="3552825" cy="1819275"/>
            <a:chOff x="3412" y="6636"/>
            <a:chExt cx="5595" cy="286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12" y="6636"/>
              <a:ext cx="5595" cy="2865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0" name="Text Box 19"/>
            <p:cNvSpPr txBox="1"/>
            <p:nvPr/>
          </p:nvSpPr>
          <p:spPr>
            <a:xfrm>
              <a:off x="3412" y="6636"/>
              <a:ext cx="68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latin typeface="Arial Bold" panose="020B0604020202090204" charset="0"/>
                  <a:cs typeface="Arial Bold" panose="020B0604020202090204" charset="0"/>
                </a:rPr>
                <a:t>C</a:t>
              </a:r>
              <a:endParaRPr lang="en-US" b="1">
                <a:latin typeface="Arial Bold" panose="020B0604020202090204" charset="0"/>
                <a:cs typeface="Arial Bold" panose="020B060402020209020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817870" y="1078865"/>
            <a:ext cx="4696460" cy="2596515"/>
            <a:chOff x="7417" y="1703"/>
            <a:chExt cx="7396" cy="4089"/>
          </a:xfrm>
        </p:grpSpPr>
        <p:pic>
          <p:nvPicPr>
            <p:cNvPr id="22" name="Picture 2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rcRect l="4083" t="74505" r="50011"/>
            <a:stretch>
              <a:fillRect/>
            </a:stretch>
          </p:blipFill>
          <p:spPr>
            <a:xfrm>
              <a:off x="7417" y="1734"/>
              <a:ext cx="7397" cy="4059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6" name="Text Box 25"/>
            <p:cNvSpPr txBox="1"/>
            <p:nvPr/>
          </p:nvSpPr>
          <p:spPr>
            <a:xfrm>
              <a:off x="7417" y="1703"/>
              <a:ext cx="68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latin typeface="Arial Bold" panose="020B0604020202090204" charset="0"/>
                  <a:cs typeface="Arial Bold" panose="020B0604020202090204" charset="0"/>
                </a:rPr>
                <a:t>B</a:t>
              </a:r>
              <a:endParaRPr lang="en-US" b="1">
                <a:latin typeface="Arial Bold" panose="020B0604020202090204" charset="0"/>
                <a:cs typeface="Arial Bold" panose="020B0604020202090204" charset="0"/>
              </a:endParaRPr>
            </a:p>
          </p:txBody>
        </p:sp>
      </p:grpSp>
      <p:sp>
        <p:nvSpPr>
          <p:cNvPr id="2" name="Google Shape;81;p1"/>
          <p:cNvSpPr txBox="1"/>
          <p:nvPr/>
        </p:nvSpPr>
        <p:spPr>
          <a:xfrm>
            <a:off x="7596505" y="6231890"/>
            <a:ext cx="4026535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Experiments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done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by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Dr.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 </a:t>
            </a:r>
            <a:r>
              <a:rPr lang="en-US" altLang="zh-CN" sz="1800" dirty="0" err="1">
                <a:solidFill>
                  <a:schemeClr val="tx1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Yuqiang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Shi</a:t>
            </a:r>
            <a:endParaRPr lang="en-US" sz="1800" dirty="0">
              <a:solidFill>
                <a:schemeClr val="tx1"/>
              </a:solidFill>
              <a:latin typeface="Arial" panose="020B0604020202090204" pitchFamily="34" charset="0"/>
              <a:ea typeface="Arial" panose="020B0604020202090204"/>
              <a:cs typeface="Arial" panose="020B0604020202090204" pitchFamily="34" charset="0"/>
              <a:sym typeface="Arial" panose="020B060402020209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173"/>
    </mc:Choice>
    <mc:Fallback>
      <p:transition spd="slow" advTm="41173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>
            <p:custDataLst>
              <p:tags r:id="rId1"/>
            </p:custDataLst>
          </p:nvPr>
        </p:nvSpPr>
        <p:spPr>
          <a:xfrm>
            <a:off x="8255" y="599026"/>
            <a:ext cx="12192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b="1" dirty="0"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lang="en-US" sz="2800" b="1" dirty="0">
                <a:latin typeface="Arial Bold" panose="020B0604020202090204" charset="0"/>
                <a:cs typeface="Arial Bold" panose="020B0604020202090204" charset="0"/>
                <a:sym typeface="+mn-ea"/>
              </a:rPr>
              <a:t>MAPT-</a:t>
            </a:r>
            <a:r>
              <a:rPr lang="en-US" sz="2800" b="1" dirty="0" err="1">
                <a:latin typeface="Arial Bold" panose="020B0604020202090204" charset="0"/>
                <a:cs typeface="Arial Bold" panose="020B0604020202090204" charset="0"/>
                <a:sym typeface="+mn-ea"/>
              </a:rPr>
              <a:t>paRNA</a:t>
            </a:r>
            <a:r>
              <a:rPr lang="en-US" sz="2800" b="1" dirty="0">
                <a:latin typeface="Arial Bold" panose="020B0604020202090204" charset="0"/>
                <a:cs typeface="Arial Bold" panose="020B0604020202090204" charset="0"/>
                <a:sym typeface="+mn-ea"/>
              </a:rPr>
              <a:t> can interact with its target genes</a:t>
            </a:r>
            <a:endParaRPr lang="en-US" sz="2800" b="1" dirty="0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4" name="Google Shape;81;p1"/>
          <p:cNvSpPr txBox="1"/>
          <p:nvPr/>
        </p:nvSpPr>
        <p:spPr>
          <a:xfrm>
            <a:off x="4927600" y="5751195"/>
            <a:ext cx="6250305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MUSIC can detect RNA-DNA interaction at single-cell level.</a:t>
            </a:r>
            <a:endParaRPr lang="en-US" altLang="zh-CN" sz="1400" dirty="0">
              <a:solidFill>
                <a:schemeClr val="tx1"/>
              </a:solidFill>
              <a:latin typeface="Arial Regular" panose="020B0604020202090204" charset="0"/>
              <a:ea typeface="Arial" panose="020B0604020202090204"/>
              <a:cs typeface="Arial Regular" panose="020B0604020202090204" charset="0"/>
              <a:sym typeface="Arial" panose="020B0604020202090204"/>
            </a:endParaRPr>
          </a:p>
        </p:txBody>
      </p:sp>
      <p:sp>
        <p:nvSpPr>
          <p:cNvPr id="5" name="Rectangles 4"/>
          <p:cNvSpPr/>
          <p:nvPr>
            <p:custDataLst>
              <p:tags r:id="rId2"/>
            </p:custDataLst>
          </p:nvPr>
        </p:nvSpPr>
        <p:spPr>
          <a:xfrm>
            <a:off x="8255" y="1132205"/>
            <a:ext cx="12190730" cy="1657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925490" y="4251960"/>
            <a:ext cx="3287395" cy="1822450"/>
            <a:chOff x="3050" y="1756"/>
            <a:chExt cx="5177" cy="287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50" y="1756"/>
              <a:ext cx="5177" cy="2870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5" name="Text Box 14"/>
            <p:cNvSpPr txBox="1"/>
            <p:nvPr/>
          </p:nvSpPr>
          <p:spPr>
            <a:xfrm>
              <a:off x="3050" y="1756"/>
              <a:ext cx="68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 Bold" panose="020B0604020202090204" charset="0"/>
                  <a:cs typeface="Arial Bold" panose="020B0604020202090204" charset="0"/>
                </a:rPr>
                <a:t>B</a:t>
              </a:r>
              <a:endParaRPr lang="en-US" b="1" dirty="0">
                <a:latin typeface="Arial Bold" panose="020B0604020202090204" charset="0"/>
                <a:cs typeface="Arial Bold" panose="020B060402020209020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029499" y="1410335"/>
            <a:ext cx="4352094" cy="3877964"/>
            <a:chOff x="3208" y="4487"/>
            <a:chExt cx="5458" cy="4828"/>
          </a:xfrm>
        </p:grpSpPr>
        <p:pic>
          <p:nvPicPr>
            <p:cNvPr id="7" name="Picture 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3208" y="4487"/>
              <a:ext cx="5458" cy="4828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6" name="Text Box 15"/>
            <p:cNvSpPr txBox="1"/>
            <p:nvPr/>
          </p:nvSpPr>
          <p:spPr>
            <a:xfrm>
              <a:off x="3208" y="4487"/>
              <a:ext cx="534" cy="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 Bold" panose="020B0604020202090204" charset="0"/>
                  <a:cs typeface="Arial Bold" panose="020B0604020202090204" charset="0"/>
                </a:rPr>
                <a:t>D</a:t>
              </a:r>
              <a:endParaRPr lang="en-US" b="1" dirty="0">
                <a:latin typeface="Arial Bold" panose="020B0604020202090204" charset="0"/>
                <a:cs typeface="Arial Bold" panose="020B060402020209020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04875" y="1410335"/>
            <a:ext cx="3108960" cy="2628900"/>
            <a:chOff x="2486" y="2221"/>
            <a:chExt cx="4896" cy="414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18" y="2227"/>
              <a:ext cx="4865" cy="4135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Text Box 14"/>
            <p:cNvSpPr txBox="1"/>
            <p:nvPr/>
          </p:nvSpPr>
          <p:spPr>
            <a:xfrm>
              <a:off x="2486" y="2221"/>
              <a:ext cx="68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 Bold" panose="020B0604020202090204" charset="0"/>
                  <a:cs typeface="Arial Bold" panose="020B0604020202090204" charset="0"/>
                </a:rPr>
                <a:t>A</a:t>
              </a:r>
              <a:endParaRPr lang="en-US" b="1" dirty="0">
                <a:latin typeface="Arial Bold" panose="020B0604020202090204" charset="0"/>
                <a:cs typeface="Arial Bold" panose="020B060402020209020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485640" y="1404620"/>
            <a:ext cx="2122170" cy="3625215"/>
            <a:chOff x="7064" y="2212"/>
            <a:chExt cx="3342" cy="570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66" y="2221"/>
              <a:ext cx="2940" cy="5700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Text Box 12"/>
            <p:cNvSpPr txBox="1"/>
            <p:nvPr/>
          </p:nvSpPr>
          <p:spPr>
            <a:xfrm>
              <a:off x="7064" y="2212"/>
              <a:ext cx="67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 Bold" panose="020B0604020202090204" charset="0"/>
                  <a:cs typeface="Arial Bold" panose="020B0604020202090204" charset="0"/>
                </a:rPr>
                <a:t>C</a:t>
              </a:r>
              <a:endParaRPr lang="en-US" b="1" dirty="0">
                <a:latin typeface="Arial Bold" panose="020B0604020202090204" charset="0"/>
                <a:cs typeface="Arial Bold" panose="020B0604020202090204" charset="0"/>
              </a:endParaRPr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5944235" y="2576195"/>
            <a:ext cx="911860" cy="0"/>
          </a:xfrm>
          <a:prstGeom prst="straightConnector1">
            <a:avLst/>
          </a:prstGeom>
          <a:ln w="50800" cap="flat" cmpd="sng">
            <a:solidFill>
              <a:schemeClr val="accent1"/>
            </a:solidFill>
            <a:prstDash val="solid"/>
            <a:miter lim="800000"/>
            <a:headEnd type="none"/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412"/>
    </mc:Choice>
    <mc:Fallback>
      <p:transition spd="slow" advTm="34412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/>
          <p:nvPr>
            <p:custDataLst>
              <p:tags r:id="rId1"/>
            </p:custDataLst>
          </p:nvPr>
        </p:nvSpPr>
        <p:spPr>
          <a:xfrm>
            <a:off x="0" y="680085"/>
            <a:ext cx="121837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 Bold" panose="020B0604020202090204" charset="0"/>
                <a:cs typeface="Arial Bold" panose="020B0604020202090204" charset="0"/>
              </a:rPr>
              <a:t>MAPT-</a:t>
            </a:r>
            <a:r>
              <a:rPr lang="en-US" sz="2800" b="1" dirty="0" err="1">
                <a:latin typeface="Arial Bold" panose="020B0604020202090204" charset="0"/>
                <a:cs typeface="Arial Bold" panose="020B0604020202090204" charset="0"/>
              </a:rPr>
              <a:t>paRNA</a:t>
            </a:r>
            <a:r>
              <a:rPr lang="en-US" sz="2800" b="1" dirty="0">
                <a:latin typeface="Arial Bold" panose="020B0604020202090204" charset="0"/>
                <a:cs typeface="Arial Bold" panose="020B0604020202090204" charset="0"/>
              </a:rPr>
              <a:t> can protect neurons in the presence of stress</a:t>
            </a:r>
            <a:endParaRPr lang="en-US" sz="2800" b="1" dirty="0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2641600" y="6169025"/>
            <a:ext cx="38036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latin typeface="Arial Regular" panose="020B0604020202090204" charset="0"/>
                <a:cs typeface="Arial Regular" panose="020B0604020202090204" charset="0"/>
              </a:rPr>
              <a:t>Glu: Glutamate stimuates neurons</a:t>
            </a:r>
            <a:endParaRPr lang="en-US" dirty="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2" name="Rectangles 1"/>
          <p:cNvSpPr/>
          <p:nvPr>
            <p:custDataLst>
              <p:tags r:id="rId2"/>
            </p:custDataLst>
          </p:nvPr>
        </p:nvSpPr>
        <p:spPr>
          <a:xfrm>
            <a:off x="0" y="1207770"/>
            <a:ext cx="12190730" cy="1657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83515" y="1526540"/>
            <a:ext cx="7210425" cy="4358005"/>
            <a:chOff x="3206" y="1201"/>
            <a:chExt cx="11355" cy="6863"/>
          </a:xfrm>
        </p:grpSpPr>
        <p:pic>
          <p:nvPicPr>
            <p:cNvPr id="10" name="Picture 9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3765" y="3464"/>
              <a:ext cx="10796" cy="4600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Picture 10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765" y="1206"/>
              <a:ext cx="10796" cy="2056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5" name="Text Box 14"/>
            <p:cNvSpPr txBox="1"/>
            <p:nvPr/>
          </p:nvSpPr>
          <p:spPr>
            <a:xfrm>
              <a:off x="3206" y="1201"/>
              <a:ext cx="56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latin typeface="Arial Bold" panose="020B0604020202090204" charset="0"/>
                  <a:cs typeface="Arial Bold" panose="020B0604020202090204" charset="0"/>
                </a:rPr>
                <a:t>A</a:t>
              </a:r>
              <a:endParaRPr lang="en-US" b="1">
                <a:latin typeface="Arial Bold" panose="020B0604020202090204" charset="0"/>
                <a:cs typeface="Arial Bold" panose="020B0604020202090204" charset="0"/>
              </a:endParaRPr>
            </a:p>
          </p:txBody>
        </p:sp>
        <p:sp>
          <p:nvSpPr>
            <p:cNvPr id="16" name="Text Box 15"/>
            <p:cNvSpPr txBox="1"/>
            <p:nvPr/>
          </p:nvSpPr>
          <p:spPr>
            <a:xfrm>
              <a:off x="3206" y="3262"/>
              <a:ext cx="68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 Bold" panose="020B0604020202090204" charset="0"/>
                  <a:cs typeface="Arial Bold" panose="020B0604020202090204" charset="0"/>
                </a:rPr>
                <a:t>B</a:t>
              </a:r>
              <a:endParaRPr lang="en-US" b="1" dirty="0">
                <a:latin typeface="Arial Bold" panose="020B0604020202090204" charset="0"/>
                <a:cs typeface="Arial Bold" panose="020B0604020202090204" charset="0"/>
              </a:endParaRPr>
            </a:p>
          </p:txBody>
        </p:sp>
        <p:sp>
          <p:nvSpPr>
            <p:cNvPr id="7" name="Text Box 6"/>
            <p:cNvSpPr txBox="1"/>
            <p:nvPr/>
          </p:nvSpPr>
          <p:spPr>
            <a:xfrm>
              <a:off x="9817" y="3326"/>
              <a:ext cx="68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 Bold" panose="020B0604020202090204" charset="0"/>
                  <a:cs typeface="Arial Bold" panose="020B0604020202090204" charset="0"/>
                </a:rPr>
                <a:t>C</a:t>
              </a:r>
              <a:endParaRPr lang="en-US" b="1" dirty="0">
                <a:latin typeface="Arial Bold" panose="020B0604020202090204" charset="0"/>
                <a:cs typeface="Arial Bold" panose="020B0604020202090204" charset="0"/>
              </a:endParaRPr>
            </a:p>
          </p:txBody>
        </p:sp>
      </p:grpSp>
      <p:sp>
        <p:nvSpPr>
          <p:cNvPr id="26" name="Google Shape;81;p1"/>
          <p:cNvSpPr txBox="1"/>
          <p:nvPr/>
        </p:nvSpPr>
        <p:spPr>
          <a:xfrm>
            <a:off x="7596505" y="6231890"/>
            <a:ext cx="4026535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Experiments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done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by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Dr.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 </a:t>
            </a:r>
            <a:r>
              <a:rPr lang="en-US" altLang="zh-CN" sz="1800" dirty="0" err="1">
                <a:solidFill>
                  <a:schemeClr val="tx1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Yuqiang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Shi</a:t>
            </a:r>
            <a:endParaRPr lang="en-US" sz="1800" dirty="0">
              <a:solidFill>
                <a:schemeClr val="tx1"/>
              </a:solidFill>
              <a:latin typeface="Arial" panose="020B0604020202090204" pitchFamily="34" charset="0"/>
              <a:ea typeface="Arial" panose="020B0604020202090204"/>
              <a:cs typeface="Arial" panose="020B0604020202090204" pitchFamily="34" charset="0"/>
              <a:sym typeface="Arial" panose="020B0604020202090204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7649845" y="1528445"/>
            <a:ext cx="4262120" cy="3925570"/>
            <a:chOff x="12047" y="2407"/>
            <a:chExt cx="6712" cy="6182"/>
          </a:xfrm>
        </p:grpSpPr>
        <p:sp>
          <p:nvSpPr>
            <p:cNvPr id="5" name="Text Box 4"/>
            <p:cNvSpPr txBox="1"/>
            <p:nvPr/>
          </p:nvSpPr>
          <p:spPr>
            <a:xfrm>
              <a:off x="12187" y="2407"/>
              <a:ext cx="68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latin typeface="Arial Bold" panose="020B0604020202090204" charset="0"/>
                  <a:cs typeface="Arial Bold" panose="020B0604020202090204" charset="0"/>
                </a:rPr>
                <a:t>D</a:t>
              </a:r>
              <a:endParaRPr lang="en-US" b="1">
                <a:latin typeface="Arial Bold" panose="020B0604020202090204" charset="0"/>
                <a:cs typeface="Arial Bold" panose="020B0604020202090204" charset="0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12047" y="2409"/>
              <a:ext cx="6713" cy="6180"/>
              <a:chOff x="12047" y="2409"/>
              <a:chExt cx="6713" cy="618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7"/>
              <a:srcRect l="6585"/>
              <a:stretch>
                <a:fillRect/>
              </a:stretch>
            </p:blipFill>
            <p:spPr>
              <a:xfrm>
                <a:off x="12632" y="2409"/>
                <a:ext cx="6128" cy="6180"/>
              </a:xfrm>
              <a:prstGeom prst="rect">
                <a:avLst/>
              </a:prstGeo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3" name="Google Shape;81;p1"/>
              <p:cNvSpPr txBox="1"/>
              <p:nvPr/>
            </p:nvSpPr>
            <p:spPr>
              <a:xfrm rot="16200000">
                <a:off x="10437" y="4891"/>
                <a:ext cx="3798" cy="5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Arial" panose="020B0604020202090204" pitchFamily="34" charset="0"/>
                    <a:ea typeface="Arial" panose="020B0604020202090204"/>
                    <a:cs typeface="Arial" panose="020B0604020202090204" pitchFamily="34" charset="0"/>
                    <a:sym typeface="Arial" panose="020B0604020202090204"/>
                  </a:rPr>
                  <a:t>Relative Cytotoxicity</a:t>
                </a:r>
                <a:endParaRPr lang="en-US" sz="1800" dirty="0">
                  <a:solidFill>
                    <a:schemeClr val="tx1"/>
                  </a:solidFill>
                  <a:latin typeface="Arial" panose="020B0604020202090204" pitchFamily="34" charset="0"/>
                  <a:ea typeface="Arial" panose="020B0604020202090204"/>
                  <a:cs typeface="Arial" panose="020B0604020202090204" pitchFamily="34" charset="0"/>
                  <a:sym typeface="Arial" panose="020B0604020202090204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262"/>
    </mc:Choice>
    <mc:Fallback>
      <p:transition spd="slow" advTm="40262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3"/>
          <p:cNvSpPr txBox="1"/>
          <p:nvPr/>
        </p:nvSpPr>
        <p:spPr>
          <a:xfrm>
            <a:off x="14605" y="519430"/>
            <a:ext cx="1218438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Conclusions</a:t>
            </a:r>
            <a:endParaRPr lang="en-US" altLang="zh-CN" sz="2800" b="1">
              <a:solidFill>
                <a:schemeClr val="dk1"/>
              </a:solidFill>
              <a:latin typeface="Arial" panose="020B0604020202090204" pitchFamily="34" charset="0"/>
              <a:ea typeface="Arial" panose="020B0604020202090204"/>
              <a:cs typeface="Arial" panose="020B0604020202090204" pitchFamily="34" charset="0"/>
              <a:sym typeface="+mn-ea"/>
            </a:endParaRPr>
          </a:p>
        </p:txBody>
      </p:sp>
      <p:sp>
        <p:nvSpPr>
          <p:cNvPr id="509" name="Google Shape;509;p63"/>
          <p:cNvSpPr txBox="1"/>
          <p:nvPr/>
        </p:nvSpPr>
        <p:spPr>
          <a:xfrm>
            <a:off x="369570" y="1321905"/>
            <a:ext cx="7104656" cy="1798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r>
              <a:rPr lang="en-US" sz="2000" dirty="0">
                <a:solidFill>
                  <a:schemeClr val="dk1"/>
                </a:solidFill>
                <a:latin typeface="Arial Regular" panose="020B0604020202090204" charset="0"/>
                <a:cs typeface="Arial Regular" panose="020B0604020202090204" charset="0"/>
              </a:rPr>
              <a:t>1. m6A methylation can stabilize MAPT-</a:t>
            </a:r>
            <a:r>
              <a:rPr lang="en-US" sz="2000" dirty="0" err="1">
                <a:solidFill>
                  <a:schemeClr val="dk1"/>
                </a:solidFill>
                <a:latin typeface="Arial Regular" panose="020B0604020202090204" charset="0"/>
                <a:cs typeface="Arial Regular" panose="020B0604020202090204" charset="0"/>
              </a:rPr>
              <a:t>paRNA</a:t>
            </a:r>
            <a:r>
              <a:rPr lang="en-US" sz="2000" dirty="0">
                <a:solidFill>
                  <a:schemeClr val="dk1"/>
                </a:solidFill>
                <a:latin typeface="Arial Regular" panose="020B0604020202090204" charset="0"/>
                <a:cs typeface="Arial Regular" panose="020B0604020202090204" charset="0"/>
              </a:rPr>
              <a:t>.</a:t>
            </a:r>
            <a:endParaRPr lang="en-US" sz="2000" dirty="0">
              <a:solidFill>
                <a:schemeClr val="dk1"/>
              </a:solidFill>
              <a:latin typeface="Arial Regular" panose="020B0604020202090204" charset="0"/>
              <a:cs typeface="Arial Regular" panose="020B0604020202090204" charset="0"/>
            </a:endParaRPr>
          </a:p>
          <a:p>
            <a:pPr lvl="0" indent="0" algn="l" rtl="0" fontAlgn="auto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US" sz="2000" dirty="0">
              <a:solidFill>
                <a:schemeClr val="dk1"/>
              </a:solidFill>
              <a:latin typeface="Arial Regular" panose="020B0604020202090204" charset="0"/>
              <a:cs typeface="Arial Regular" panose="020B0604020202090204" charset="0"/>
            </a:endParaRPr>
          </a:p>
          <a:p>
            <a:pPr lvl="0">
              <a:buClr>
                <a:schemeClr val="dk1"/>
              </a:buClr>
              <a:buSzPts val="1800"/>
            </a:pPr>
            <a:r>
              <a:rPr lang="en-US" sz="2000" dirty="0">
                <a:solidFill>
                  <a:schemeClr val="dk1"/>
                </a:solidFill>
                <a:latin typeface="Arial Regular" panose="020B0604020202090204" charset="0"/>
                <a:cs typeface="Arial Regular" panose="020B0604020202090204" charset="0"/>
              </a:rPr>
              <a:t>2. MAPT-</a:t>
            </a:r>
            <a:r>
              <a:rPr lang="en-US" sz="2000" dirty="0" err="1">
                <a:solidFill>
                  <a:schemeClr val="dk1"/>
                </a:solidFill>
                <a:latin typeface="Arial Regular" panose="020B0604020202090204" charset="0"/>
                <a:cs typeface="Arial Regular" panose="020B0604020202090204" charset="0"/>
              </a:rPr>
              <a:t>paRNA</a:t>
            </a:r>
            <a:r>
              <a:rPr lang="en-US" sz="2000" dirty="0">
                <a:solidFill>
                  <a:schemeClr val="dk1"/>
                </a:solidFill>
                <a:latin typeface="Arial Regular" panose="020B0604020202090204" charset="0"/>
                <a:cs typeface="Arial Regular" panose="020B0604020202090204" charset="0"/>
              </a:rPr>
              <a:t> regulates genes via RNA-DNA interactions</a:t>
            </a:r>
            <a:r>
              <a:rPr lang="en-US" altLang="zh-CN" sz="2000" dirty="0">
                <a:solidFill>
                  <a:schemeClr val="dk1"/>
                </a:solidFill>
                <a:latin typeface="Arial Regular" panose="020B0604020202090204" charset="0"/>
                <a:cs typeface="Arial Regular" panose="020B0604020202090204" charset="0"/>
              </a:rPr>
              <a:t>.</a:t>
            </a:r>
            <a:endParaRPr lang="en-US" altLang="zh-CN" sz="2000" dirty="0">
              <a:solidFill>
                <a:schemeClr val="dk1"/>
              </a:solidFill>
              <a:latin typeface="Arial Regular" panose="020B0604020202090204" charset="0"/>
              <a:cs typeface="Arial Regular" panose="020B0604020202090204" charset="0"/>
            </a:endParaRPr>
          </a:p>
          <a:p>
            <a:pPr lvl="0">
              <a:buClr>
                <a:schemeClr val="dk1"/>
              </a:buClr>
              <a:buSzPts val="1800"/>
            </a:pPr>
            <a:endParaRPr lang="en-US" altLang="zh-CN" sz="2000" dirty="0">
              <a:solidFill>
                <a:schemeClr val="dk1"/>
              </a:solidFill>
              <a:latin typeface="Arial Regular" panose="020B0604020202090204" charset="0"/>
              <a:cs typeface="Arial Regular" panose="020B0604020202090204" charset="0"/>
            </a:endParaRPr>
          </a:p>
          <a:p>
            <a:pPr lvl="0">
              <a:buClr>
                <a:schemeClr val="dk1"/>
              </a:buClr>
              <a:buSzPts val="1800"/>
            </a:pPr>
            <a:r>
              <a:rPr lang="en-US" altLang="zh-CN" sz="2000" dirty="0">
                <a:solidFill>
                  <a:schemeClr val="dk1"/>
                </a:solidFill>
                <a:latin typeface="Arial Regular" panose="020B0604020202090204" charset="0"/>
                <a:cs typeface="Arial Regular" panose="020B0604020202090204" charset="0"/>
              </a:rPr>
              <a:t>3.</a:t>
            </a:r>
            <a:r>
              <a:rPr lang="zh-CN" altLang="en-US" sz="2000" dirty="0">
                <a:solidFill>
                  <a:schemeClr val="dk1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lang="en-US" altLang="zh-CN" sz="2000" dirty="0">
                <a:solidFill>
                  <a:schemeClr val="dk1"/>
                </a:solidFill>
                <a:latin typeface="Arial Regular" panose="020B0604020202090204" charset="0"/>
                <a:cs typeface="Arial Regular" panose="020B0604020202090204" charset="0"/>
              </a:rPr>
              <a:t>MAPT-</a:t>
            </a:r>
            <a:r>
              <a:rPr lang="en-US" altLang="zh-CN" sz="2000" dirty="0" err="1">
                <a:solidFill>
                  <a:schemeClr val="dk1"/>
                </a:solidFill>
                <a:latin typeface="Arial Regular" panose="020B0604020202090204" charset="0"/>
                <a:cs typeface="Arial Regular" panose="020B0604020202090204" charset="0"/>
              </a:rPr>
              <a:t>paRNA</a:t>
            </a:r>
            <a:r>
              <a:rPr lang="zh-CN" altLang="en-US" sz="2000" dirty="0">
                <a:solidFill>
                  <a:schemeClr val="dk1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lang="en-US" altLang="zh-CN" sz="2000" dirty="0">
                <a:solidFill>
                  <a:schemeClr val="dk1"/>
                </a:solidFill>
                <a:latin typeface="Arial Regular" panose="020B0604020202090204" charset="0"/>
                <a:cs typeface="Arial Regular" panose="020B0604020202090204" charset="0"/>
              </a:rPr>
              <a:t>can</a:t>
            </a:r>
            <a:r>
              <a:rPr lang="zh-CN" altLang="en-US" sz="2000" dirty="0">
                <a:solidFill>
                  <a:schemeClr val="dk1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lang="en-US" altLang="zh-CN" sz="2000" dirty="0">
                <a:solidFill>
                  <a:schemeClr val="dk1"/>
                </a:solidFill>
                <a:latin typeface="Arial Regular" panose="020B0604020202090204" charset="0"/>
                <a:cs typeface="Arial Regular" panose="020B0604020202090204" charset="0"/>
              </a:rPr>
              <a:t>protect</a:t>
            </a:r>
            <a:r>
              <a:rPr lang="zh-CN" altLang="en-US" sz="2000" dirty="0">
                <a:solidFill>
                  <a:schemeClr val="dk1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lang="en-US" altLang="zh-CN" sz="2000" dirty="0">
                <a:solidFill>
                  <a:schemeClr val="dk1"/>
                </a:solidFill>
                <a:latin typeface="Arial Regular" panose="020B0604020202090204" charset="0"/>
                <a:cs typeface="Arial Regular" panose="020B0604020202090204" charset="0"/>
              </a:rPr>
              <a:t>neuron</a:t>
            </a:r>
            <a:r>
              <a:rPr lang="zh-CN" altLang="en-US" sz="2000" dirty="0">
                <a:solidFill>
                  <a:schemeClr val="dk1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lang="en-US" altLang="zh-CN" sz="2000" dirty="0">
                <a:solidFill>
                  <a:schemeClr val="dk1"/>
                </a:solidFill>
                <a:latin typeface="Arial Regular" panose="020B0604020202090204" charset="0"/>
                <a:cs typeface="Arial Regular" panose="020B0604020202090204" charset="0"/>
              </a:rPr>
              <a:t>survival</a:t>
            </a:r>
            <a:r>
              <a:rPr lang="zh-CN" altLang="en-US" sz="2000" dirty="0">
                <a:solidFill>
                  <a:schemeClr val="dk1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lang="en-US" altLang="zh-CN" sz="2000" dirty="0">
                <a:solidFill>
                  <a:schemeClr val="dk1"/>
                </a:solidFill>
                <a:latin typeface="Arial Regular" panose="020B0604020202090204" charset="0"/>
                <a:cs typeface="Arial Regular" panose="020B0604020202090204" charset="0"/>
              </a:rPr>
              <a:t>in</a:t>
            </a:r>
            <a:r>
              <a:rPr lang="zh-CN" altLang="en-US" sz="2000" dirty="0">
                <a:solidFill>
                  <a:schemeClr val="dk1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lang="en-US" altLang="zh-CN" sz="2000" dirty="0">
                <a:solidFill>
                  <a:schemeClr val="dk1"/>
                </a:solidFill>
                <a:latin typeface="Arial Regular" panose="020B0604020202090204" charset="0"/>
                <a:cs typeface="Arial Regular" panose="020B0604020202090204" charset="0"/>
              </a:rPr>
              <a:t>AD.</a:t>
            </a:r>
            <a:endParaRPr lang="en-US" sz="2000" dirty="0">
              <a:solidFill>
                <a:schemeClr val="dk1"/>
              </a:solidFill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2" name="Rectangles 1"/>
          <p:cNvSpPr/>
          <p:nvPr>
            <p:custDataLst>
              <p:tags r:id="rId1"/>
            </p:custDataLst>
          </p:nvPr>
        </p:nvSpPr>
        <p:spPr>
          <a:xfrm>
            <a:off x="8255" y="1040130"/>
            <a:ext cx="12190730" cy="1657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2"/>
          <p:cNvSpPr txBox="1"/>
          <p:nvPr/>
        </p:nvSpPr>
        <p:spPr>
          <a:xfrm>
            <a:off x="369570" y="3873500"/>
            <a:ext cx="8229600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>
              <a:buNone/>
            </a:pPr>
            <a:r>
              <a:rPr lang="en-US" altLang="zh-CN" sz="2000" dirty="0">
                <a:solidFill>
                  <a:srgbClr val="FF0000"/>
                </a:solidFill>
                <a:latin typeface="Arial Regular" panose="020B0604020202090204" charset="0"/>
                <a:cs typeface="Arial Regular" panose="020B0604020202090204" charset="0"/>
              </a:rPr>
              <a:t>Questions</a:t>
            </a:r>
            <a:r>
              <a:rPr lang="en-US" altLang="zh-CN" sz="2000" dirty="0">
                <a:latin typeface="Arial Regular" panose="020B0604020202090204" charset="0"/>
                <a:cs typeface="Arial Regular" panose="020B0604020202090204" charset="0"/>
              </a:rPr>
              <a:t>:</a:t>
            </a:r>
            <a:endParaRPr lang="en-US" altLang="zh-CN" sz="2000" dirty="0">
              <a:latin typeface="Arial Regular" panose="020B0604020202090204" charset="0"/>
              <a:cs typeface="Arial Regular" panose="020B0604020202090204" charset="0"/>
            </a:endParaRPr>
          </a:p>
          <a:p>
            <a:pPr indent="0">
              <a:buFont typeface="+mj-lt"/>
              <a:buNone/>
            </a:pPr>
            <a:r>
              <a:rPr lang="en-US" altLang="zh-CN" sz="2000" dirty="0">
                <a:latin typeface="Arial Regular" panose="020B0604020202090204" charset="0"/>
                <a:cs typeface="Arial Regular" panose="020B0604020202090204" charset="0"/>
              </a:rPr>
              <a:t>1. How does MAPT-paRNA regulate its target genes?</a:t>
            </a:r>
            <a:endParaRPr lang="en-US" altLang="zh-CN" sz="2000" dirty="0">
              <a:latin typeface="Arial Regular" panose="020B0604020202090204" charset="0"/>
              <a:cs typeface="Arial Regular" panose="020B0604020202090204" charset="0"/>
            </a:endParaRPr>
          </a:p>
          <a:p>
            <a:pPr marL="457200" indent="-457200">
              <a:buFont typeface="+mj-lt"/>
              <a:buAutoNum type="arabicPeriod"/>
            </a:pPr>
            <a:endParaRPr lang="zh-CN" altLang="en-US" sz="2000" dirty="0">
              <a:latin typeface="Arial Regular" panose="020B0604020202090204" charset="0"/>
              <a:cs typeface="Arial Regular" panose="020B0604020202090204" charset="0"/>
            </a:endParaRPr>
          </a:p>
          <a:p>
            <a:pPr indent="0">
              <a:buFont typeface="+mj-lt"/>
              <a:buNone/>
            </a:pPr>
            <a:r>
              <a:rPr lang="en-US" altLang="zh-CN" sz="2000" dirty="0">
                <a:latin typeface="Arial Regular" panose="020B0604020202090204" charset="0"/>
                <a:cs typeface="Arial Regular" panose="020B0604020202090204" charset="0"/>
              </a:rPr>
              <a:t>2. How is MAPT-paRNA upregulated in AD?</a:t>
            </a:r>
            <a:endParaRPr lang="en-US" altLang="zh-CN" sz="2000" dirty="0">
              <a:latin typeface="Arial Regular" panose="020B0604020202090204" charset="0"/>
              <a:cs typeface="Arial Regular" panose="020B060402020209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227"/>
    </mc:Choice>
    <mc:Fallback>
      <p:transition spd="slow" advTm="5022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-635" y="804545"/>
            <a:ext cx="121589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GB" sz="2800" b="1" dirty="0">
                <a:solidFill>
                  <a:schemeClr val="dk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m6A </a:t>
            </a:r>
            <a:r>
              <a:rPr lang="en-US" altLang="en-GB" sz="2800" b="1" dirty="0">
                <a:solidFill>
                  <a:schemeClr val="dk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methylation on ncRNAs regulates gene transcription</a:t>
            </a:r>
            <a:endParaRPr lang="en-US" altLang="en-GB" sz="2800" b="1" dirty="0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11" name="Rectangles 10"/>
          <p:cNvSpPr/>
          <p:nvPr>
            <p:custDataLst>
              <p:tags r:id="rId1"/>
            </p:custDataLst>
          </p:nvPr>
        </p:nvSpPr>
        <p:spPr>
          <a:xfrm>
            <a:off x="1270" y="1340485"/>
            <a:ext cx="12190730" cy="1657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71855" y="1650365"/>
            <a:ext cx="4710430" cy="129794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944870" y="3280410"/>
            <a:ext cx="4710430" cy="110490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44870" y="1670050"/>
            <a:ext cx="4528185" cy="152019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71855" y="3260725"/>
            <a:ext cx="4431030" cy="131127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71855" y="4761865"/>
            <a:ext cx="4458335" cy="143637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944870" y="4781550"/>
            <a:ext cx="4800600" cy="126492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706"/>
    </mc:Choice>
    <mc:Fallback>
      <p:transition spd="slow" advTm="2570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4"/>
          <p:cNvSpPr txBox="1"/>
          <p:nvPr/>
        </p:nvSpPr>
        <p:spPr>
          <a:xfrm>
            <a:off x="8255" y="1489075"/>
            <a:ext cx="7774084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5715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 sz="2000" dirty="0" err="1">
                <a:solidFill>
                  <a:schemeClr val="dk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Dr.</a:t>
            </a:r>
            <a:r>
              <a:rPr lang="en-GB" sz="2000" dirty="0">
                <a:solidFill>
                  <a:schemeClr val="dk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GB" sz="2000" dirty="0" err="1">
                <a:solidFill>
                  <a:schemeClr val="dk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Wenbo</a:t>
            </a:r>
            <a:r>
              <a:rPr lang="en-GB" sz="2000" dirty="0">
                <a:solidFill>
                  <a:schemeClr val="dk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Li supervised this project.</a:t>
            </a:r>
            <a:endParaRPr lang="en-GB" sz="2000" dirty="0">
              <a:solidFill>
                <a:schemeClr val="dk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5715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 sz="2000" dirty="0" err="1">
                <a:solidFill>
                  <a:schemeClr val="dk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Dr.</a:t>
            </a:r>
            <a:r>
              <a:rPr lang="en-GB" sz="2000" dirty="0">
                <a:solidFill>
                  <a:schemeClr val="dk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Hui Zheng </a:t>
            </a:r>
            <a:r>
              <a:rPr lang="en-US" altLang="en-GB" sz="2000" dirty="0">
                <a:solidFill>
                  <a:schemeClr val="dk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shared</a:t>
            </a:r>
            <a:r>
              <a:rPr lang="zh-CN" altLang="en-US" sz="2000" dirty="0">
                <a:solidFill>
                  <a:schemeClr val="dk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2000" dirty="0">
                <a:solidFill>
                  <a:schemeClr val="dk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human</a:t>
            </a:r>
            <a:r>
              <a:rPr lang="zh-CN" altLang="en-US" sz="2000" dirty="0">
                <a:solidFill>
                  <a:schemeClr val="dk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2000" dirty="0">
                <a:solidFill>
                  <a:schemeClr val="dk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brain</a:t>
            </a:r>
            <a:r>
              <a:rPr lang="en-GB" sz="2000" dirty="0">
                <a:solidFill>
                  <a:schemeClr val="dk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samples.</a:t>
            </a:r>
            <a:endParaRPr lang="en-GB" sz="2000" dirty="0">
              <a:solidFill>
                <a:schemeClr val="dk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5715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 sz="2000" dirty="0" err="1">
                <a:solidFill>
                  <a:schemeClr val="dk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Dr.</a:t>
            </a:r>
            <a:r>
              <a:rPr lang="en-GB" sz="2000" dirty="0">
                <a:solidFill>
                  <a:schemeClr val="dk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en-GB" sz="2000" dirty="0">
                <a:solidFill>
                  <a:schemeClr val="dk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Sheng</a:t>
            </a:r>
            <a:r>
              <a:rPr lang="en-GB" sz="2000" dirty="0">
                <a:solidFill>
                  <a:schemeClr val="dk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GB" sz="2000" dirty="0" err="1">
                <a:solidFill>
                  <a:schemeClr val="dk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Zh</a:t>
            </a:r>
            <a:r>
              <a:rPr lang="en-US" altLang="en-GB" sz="2000" dirty="0">
                <a:solidFill>
                  <a:schemeClr val="dk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o</a:t>
            </a:r>
            <a:r>
              <a:rPr lang="en-GB" sz="2000" dirty="0">
                <a:solidFill>
                  <a:schemeClr val="dk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ng </a:t>
            </a:r>
            <a:r>
              <a:rPr lang="en-US" altLang="en-GB" sz="2000" dirty="0">
                <a:solidFill>
                  <a:schemeClr val="dk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shared MUSIC data</a:t>
            </a:r>
            <a:r>
              <a:rPr lang="en-GB" sz="2000" dirty="0">
                <a:solidFill>
                  <a:schemeClr val="dk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.</a:t>
            </a:r>
            <a:endParaRPr lang="en-GB" sz="2000" dirty="0">
              <a:solidFill>
                <a:schemeClr val="dk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altLang="en-GB" sz="2000" dirty="0">
                <a:solidFill>
                  <a:schemeClr val="dk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GB" sz="2000" dirty="0">
                <a:solidFill>
                  <a:schemeClr val="dk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Dr</a:t>
            </a:r>
            <a:r>
              <a:rPr lang="en-US" altLang="en-GB" sz="2000" dirty="0">
                <a:solidFill>
                  <a:schemeClr val="dk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</a:t>
            </a:r>
            <a:r>
              <a:rPr lang="en-GB" sz="2000" dirty="0">
                <a:solidFill>
                  <a:schemeClr val="dk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. </a:t>
            </a:r>
            <a:r>
              <a:rPr lang="en-GB" sz="2000" dirty="0" err="1">
                <a:solidFill>
                  <a:schemeClr val="dk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Yuqiang</a:t>
            </a:r>
            <a:r>
              <a:rPr lang="en-GB" sz="2000" dirty="0">
                <a:solidFill>
                  <a:schemeClr val="dk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Shi</a:t>
            </a:r>
            <a:r>
              <a:rPr lang="en-US" altLang="en-GB" sz="2000" dirty="0">
                <a:solidFill>
                  <a:schemeClr val="dk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, </a:t>
            </a:r>
            <a:r>
              <a:rPr lang="en-GB" sz="2000" dirty="0">
                <a:solidFill>
                  <a:schemeClr val="dk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Feng Xiong</a:t>
            </a:r>
            <a:r>
              <a:rPr lang="en-US" altLang="en-GB" sz="2000" dirty="0">
                <a:solidFill>
                  <a:schemeClr val="dk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, Xiaoyu Zhu</a:t>
            </a:r>
            <a:r>
              <a:rPr lang="en-US" altLang="zh-CN" sz="2000" dirty="0">
                <a:solidFill>
                  <a:schemeClr val="dk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,</a:t>
            </a:r>
            <a:r>
              <a:rPr lang="zh-CN" altLang="en-US" sz="2000" dirty="0">
                <a:solidFill>
                  <a:schemeClr val="dk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2000" dirty="0">
                <a:solidFill>
                  <a:schemeClr val="dk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and</a:t>
            </a:r>
            <a:r>
              <a:rPr lang="zh-CN" altLang="en-US" sz="2000" dirty="0">
                <a:solidFill>
                  <a:schemeClr val="dk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en-GB" sz="2000" dirty="0" err="1">
                <a:solidFill>
                  <a:schemeClr val="dk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Xinzhao</a:t>
            </a:r>
            <a:r>
              <a:rPr lang="en-US" altLang="en-GB" sz="2000" dirty="0">
                <a:solidFill>
                  <a:schemeClr val="dk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Wen.</a:t>
            </a:r>
            <a:endParaRPr lang="en-GB" sz="2000" dirty="0">
              <a:solidFill>
                <a:schemeClr val="dk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altLang="en-GB" sz="2000" dirty="0">
                <a:solidFill>
                  <a:schemeClr val="dk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GB" sz="2000" dirty="0">
                <a:solidFill>
                  <a:schemeClr val="dk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Mr. </a:t>
            </a:r>
            <a:r>
              <a:rPr lang="en-GB" sz="2000" dirty="0">
                <a:solidFill>
                  <a:srgbClr val="1D1C1D"/>
                </a:solidFill>
                <a:highlight>
                  <a:srgbClr val="FFFFFF"/>
                </a:highlight>
                <a:latin typeface="Arial" panose="020B0604020202090204" pitchFamily="34" charset="0"/>
                <a:cs typeface="Arial" panose="020B0604020202090204" pitchFamily="34" charset="0"/>
              </a:rPr>
              <a:t>Nathan </a:t>
            </a:r>
            <a:r>
              <a:rPr lang="en-GB" sz="2000" dirty="0" err="1">
                <a:solidFill>
                  <a:srgbClr val="1D1C1D"/>
                </a:solidFill>
                <a:highlight>
                  <a:srgbClr val="FFFFFF"/>
                </a:highlight>
                <a:latin typeface="Arial" panose="020B0604020202090204" pitchFamily="34" charset="0"/>
                <a:cs typeface="Arial" panose="020B0604020202090204" pitchFamily="34" charset="0"/>
              </a:rPr>
              <a:t>Drolet</a:t>
            </a:r>
            <a:r>
              <a:rPr lang="en-US" altLang="en-GB" sz="2000" dirty="0">
                <a:solidFill>
                  <a:srgbClr val="1D1C1D"/>
                </a:solidFill>
                <a:highlight>
                  <a:srgbClr val="FFFFFF"/>
                </a:highlight>
                <a:latin typeface="Arial" panose="020B0604020202090204" pitchFamily="34" charset="0"/>
                <a:cs typeface="Arial" panose="020B0604020202090204" pitchFamily="34" charset="0"/>
              </a:rPr>
              <a:t> and Mrs. Yi-ting Chen</a:t>
            </a:r>
            <a:r>
              <a:rPr lang="en-GB" sz="2000" dirty="0">
                <a:solidFill>
                  <a:schemeClr val="dk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.</a:t>
            </a:r>
            <a:endParaRPr lang="en-US" sz="2000" dirty="0">
              <a:solidFill>
                <a:schemeClr val="dk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2000" dirty="0">
                <a:solidFill>
                  <a:schemeClr val="dk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All Lab members</a:t>
            </a:r>
            <a:endParaRPr lang="en-US" sz="2000" dirty="0">
              <a:solidFill>
                <a:schemeClr val="dk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85521" y="3623338"/>
            <a:ext cx="4954270" cy="2905760"/>
          </a:xfrm>
          <a:prstGeom prst="rect">
            <a:avLst/>
          </a:prstGeom>
        </p:spPr>
      </p:pic>
      <p:sp>
        <p:nvSpPr>
          <p:cNvPr id="10" name="文本框 1"/>
          <p:cNvSpPr txBox="1"/>
          <p:nvPr/>
        </p:nvSpPr>
        <p:spPr>
          <a:xfrm>
            <a:off x="0" y="788670"/>
            <a:ext cx="1219200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panose="020B0604020202090204" pitchFamily="34" charset="0"/>
                <a:cs typeface="Arial" panose="020B0604020202090204" pitchFamily="34" charset="0"/>
              </a:rPr>
              <a:t>Acknowledge</a:t>
            </a:r>
            <a:endParaRPr lang="en-US" sz="2800" b="1" dirty="0">
              <a:effectLst/>
              <a:latin typeface="Arial" panose="020B0604020202090204" pitchFamily="34" charset="0"/>
              <a:ea typeface="Times New Roman" panose="02020503050405090304" pitchFamily="18" charset="0"/>
              <a:cs typeface="Arial" panose="020B0604020202090204" pitchFamily="34" charset="0"/>
            </a:endParaRPr>
          </a:p>
        </p:txBody>
      </p:sp>
      <p:sp>
        <p:nvSpPr>
          <p:cNvPr id="11" name="Rectangles 5"/>
          <p:cNvSpPr/>
          <p:nvPr>
            <p:custDataLst>
              <p:tags r:id="rId3"/>
            </p:custDataLst>
          </p:nvPr>
        </p:nvSpPr>
        <p:spPr>
          <a:xfrm>
            <a:off x="8255" y="1323340"/>
            <a:ext cx="12190730" cy="1657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7259089" y="3821458"/>
            <a:ext cx="3247390" cy="2117725"/>
            <a:chOff x="12517" y="4893"/>
            <a:chExt cx="5114" cy="3335"/>
          </a:xfrm>
        </p:grpSpPr>
        <p:pic>
          <p:nvPicPr>
            <p:cNvPr id="14" name="Picture 1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2532" y="6869"/>
              <a:ext cx="2450" cy="1359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532" y="5834"/>
              <a:ext cx="5099" cy="92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rcRect l="294"/>
            <a:stretch>
              <a:fillRect/>
            </a:stretch>
          </p:blipFill>
          <p:spPr>
            <a:xfrm>
              <a:off x="12517" y="4893"/>
              <a:ext cx="2960" cy="86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52"/>
    </mc:Choice>
    <mc:Fallback>
      <p:transition spd="slow" advTm="2852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245745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5400" b="1" dirty="0">
                <a:effectLst/>
                <a:latin typeface="Arial" panose="020B0604020202090204" pitchFamily="34" charset="0"/>
                <a:ea typeface="Times New Roman" panose="02020503050405090304" pitchFamily="18" charset="0"/>
                <a:cs typeface="Arial" panose="020B0604020202090204" pitchFamily="34" charset="0"/>
              </a:rPr>
              <a:t>Thanks for your attention!</a:t>
            </a:r>
            <a:endParaRPr lang="zh-CN" altLang="en-US" sz="54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/>
        </p:nvSpPr>
        <p:spPr>
          <a:xfrm>
            <a:off x="8890" y="283210"/>
            <a:ext cx="12191365" cy="612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latin typeface="Arial" panose="020B0604020202090204" pitchFamily="34" charset="0"/>
                <a:cs typeface="Arial" panose="020B0604020202090204" pitchFamily="34" charset="0"/>
              </a:rPr>
              <a:t>m6A </a:t>
            </a:r>
            <a:r>
              <a:rPr lang="en-US" altLang="en-GB" sz="2800" b="1">
                <a:latin typeface="Arial" panose="020B0604020202090204" pitchFamily="34" charset="0"/>
                <a:cs typeface="Arial" panose="020B0604020202090204" pitchFamily="34" charset="0"/>
              </a:rPr>
              <a:t>methylation</a:t>
            </a:r>
            <a:r>
              <a:rPr lang="en-GB" sz="2800" b="1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en-GB" sz="2800" b="1" dirty="0">
                <a:latin typeface="Arial" panose="020B0604020202090204" pitchFamily="34" charset="0"/>
                <a:cs typeface="Arial" panose="020B0604020202090204" pitchFamily="34" charset="0"/>
              </a:rPr>
              <a:t>regulates</a:t>
            </a:r>
            <a:r>
              <a:rPr lang="en-US" sz="2800" b="1" dirty="0">
                <a:latin typeface="Arial" panose="020B0604020202090204" pitchFamily="34" charset="0"/>
                <a:cs typeface="Arial" panose="020B0604020202090204" pitchFamily="34" charset="0"/>
              </a:rPr>
              <a:t> mRNAs in AD brains and</a:t>
            </a:r>
            <a:r>
              <a:rPr lang="en-US" altLang="en-GB" sz="2800" b="1" dirty="0">
                <a:latin typeface="Arial" panose="020B0604020202090204" pitchFamily="34" charset="0"/>
                <a:cs typeface="Arial" panose="020B0604020202090204" pitchFamily="34" charset="0"/>
              </a:rPr>
              <a:t> mouse model</a:t>
            </a:r>
            <a:endParaRPr lang="en-US" altLang="en-GB" sz="2800" b="1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6" name="Rectangles 5"/>
          <p:cNvSpPr/>
          <p:nvPr>
            <p:custDataLst>
              <p:tags r:id="rId1"/>
            </p:custDataLst>
          </p:nvPr>
        </p:nvSpPr>
        <p:spPr>
          <a:xfrm>
            <a:off x="8890" y="896554"/>
            <a:ext cx="12190730" cy="1657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035" y="1205865"/>
            <a:ext cx="6508750" cy="161544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035" y="3037840"/>
            <a:ext cx="6434455" cy="150558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035" y="4759960"/>
            <a:ext cx="6295390" cy="150495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769"/>
    </mc:Choice>
    <mc:Fallback>
      <p:transition spd="slow" advTm="2976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/>
        </p:nvSpPr>
        <p:spPr>
          <a:xfrm>
            <a:off x="74533" y="1863633"/>
            <a:ext cx="12192000" cy="73469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200" b="1" dirty="0">
                <a:solidFill>
                  <a:srgbClr val="FF0000"/>
                </a:solidFill>
                <a:latin typeface="Arial Regular" panose="020B0604020202090204" charset="0"/>
                <a:cs typeface="Arial Regular" panose="020B0604020202090204" charset="0"/>
              </a:rPr>
              <a:t>nc</a:t>
            </a:r>
            <a:r>
              <a:rPr lang="en-GB" sz="3200" b="1" dirty="0">
                <a:solidFill>
                  <a:srgbClr val="FF0000"/>
                </a:solidFill>
                <a:latin typeface="Arial Regular" panose="020B0604020202090204" charset="0"/>
                <a:cs typeface="Arial Regular" panose="020B0604020202090204" charset="0"/>
              </a:rPr>
              <a:t>RNA m6A has been </a:t>
            </a:r>
            <a:r>
              <a:rPr lang="en-US" altLang="en-GB" sz="3200" b="1" dirty="0">
                <a:solidFill>
                  <a:srgbClr val="FF0000"/>
                </a:solidFill>
                <a:latin typeface="Arial Regular" panose="020B0604020202090204" charset="0"/>
                <a:cs typeface="Arial Regular" panose="020B0604020202090204" charset="0"/>
              </a:rPr>
              <a:t>poorly understood</a:t>
            </a:r>
            <a:r>
              <a:rPr lang="en-GB" sz="3200" b="1" dirty="0">
                <a:solidFill>
                  <a:srgbClr val="FF0000"/>
                </a:solidFill>
                <a:latin typeface="Arial Regular" panose="020B0604020202090204" charset="0"/>
                <a:cs typeface="Arial Regular" panose="020B0604020202090204" charset="0"/>
              </a:rPr>
              <a:t> in </a:t>
            </a:r>
            <a:r>
              <a:rPr lang="en-US" altLang="en-GB" sz="3200" b="1" dirty="0">
                <a:solidFill>
                  <a:srgbClr val="FF0000"/>
                </a:solidFill>
                <a:latin typeface="Arial Regular" panose="020B0604020202090204" charset="0"/>
                <a:cs typeface="Arial Regular" panose="020B0604020202090204" charset="0"/>
              </a:rPr>
              <a:t>AD</a:t>
            </a:r>
            <a:endParaRPr lang="en-US" altLang="en-GB" sz="3200" b="1" dirty="0">
              <a:solidFill>
                <a:srgbClr val="FF0000"/>
              </a:solidFill>
              <a:latin typeface="Arial Regular" panose="020B0604020202090204" charset="0"/>
              <a:cs typeface="Arial Regular" panose="020B060402020209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54"/>
    </mc:Choice>
    <mc:Fallback>
      <p:transition spd="slow" advTm="1175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/>
        </p:nvSpPr>
        <p:spPr>
          <a:xfrm>
            <a:off x="0" y="614623"/>
            <a:ext cx="12192000" cy="612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Many</a:t>
            </a:r>
            <a:r>
              <a:rPr lang="zh-CN" altLang="en-US" sz="3200" dirty="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m6A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peaks</a:t>
            </a:r>
            <a:r>
              <a:rPr lang="zh-CN" altLang="en-US" sz="3200" dirty="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are</a:t>
            </a:r>
            <a:r>
              <a:rPr lang="zh-CN" altLang="en-US" sz="3200" dirty="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on</a:t>
            </a:r>
            <a:r>
              <a:rPr lang="zh-CN" altLang="en-US" sz="3200" dirty="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upstream</a:t>
            </a:r>
            <a:r>
              <a:rPr lang="zh-CN" altLang="en-US" sz="3200" dirty="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antisense</a:t>
            </a:r>
            <a:r>
              <a:rPr lang="zh-CN" altLang="en-US" sz="3200" dirty="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regions</a:t>
            </a:r>
            <a:r>
              <a:rPr lang="zh-CN" altLang="en-US" sz="3200" dirty="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of</a:t>
            </a:r>
            <a:r>
              <a:rPr lang="zh-CN" altLang="en-US" sz="3200" dirty="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promoters</a:t>
            </a:r>
            <a:r>
              <a:rPr lang="zh-CN" altLang="en-US" sz="3200" dirty="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 </a:t>
            </a:r>
            <a:endParaRPr lang="en-US" sz="3200" dirty="0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6" name="Rectangles 15"/>
          <p:cNvSpPr/>
          <p:nvPr>
            <p:custDataLst>
              <p:tags r:id="rId1"/>
            </p:custDataLst>
          </p:nvPr>
        </p:nvSpPr>
        <p:spPr>
          <a:xfrm>
            <a:off x="267335" y="1428750"/>
            <a:ext cx="467360" cy="49911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s 1"/>
          <p:cNvSpPr/>
          <p:nvPr>
            <p:custDataLst>
              <p:tags r:id="rId2"/>
            </p:custDataLst>
          </p:nvPr>
        </p:nvSpPr>
        <p:spPr>
          <a:xfrm>
            <a:off x="8255" y="1235710"/>
            <a:ext cx="12190730" cy="1657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文本框 10"/>
          <p:cNvSpPr txBox="1"/>
          <p:nvPr/>
        </p:nvSpPr>
        <p:spPr>
          <a:xfrm>
            <a:off x="7563432" y="4769740"/>
            <a:ext cx="452183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m6A methylation on promoter regions</a:t>
            </a:r>
            <a:endParaRPr lang="en-US" altLang="zh-CN" sz="2000" dirty="0">
              <a:solidFill>
                <a:srgbClr val="C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66090" y="1428750"/>
            <a:ext cx="4098925" cy="2012950"/>
            <a:chOff x="734" y="2250"/>
            <a:chExt cx="6455" cy="3170"/>
          </a:xfrm>
        </p:grpSpPr>
        <p:pic>
          <p:nvPicPr>
            <p:cNvPr id="45" name="Google Shape;115;p21"/>
            <p:cNvPicPr preferRelativeResize="0"/>
            <p:nvPr>
              <p:custDataLst>
                <p:tags r:id="rId3"/>
              </p:custDataLst>
            </p:nvPr>
          </p:nvPicPr>
          <p:blipFill>
            <a:blip r:embed="rId4"/>
            <a:srcRect l="1842" t="-1339" r="-631" b="65112"/>
            <a:stretch>
              <a:fillRect/>
            </a:stretch>
          </p:blipFill>
          <p:spPr>
            <a:xfrm>
              <a:off x="749" y="2250"/>
              <a:ext cx="6441" cy="31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7" name="Text Box 17"/>
            <p:cNvSpPr txBox="1"/>
            <p:nvPr/>
          </p:nvSpPr>
          <p:spPr>
            <a:xfrm>
              <a:off x="734" y="2338"/>
              <a:ext cx="68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 Bold" panose="020B0604020202090204" charset="0"/>
                  <a:cs typeface="Arial Bold" panose="020B0604020202090204" charset="0"/>
                </a:rPr>
                <a:t>A</a:t>
              </a:r>
              <a:endParaRPr lang="en-US" b="1" dirty="0">
                <a:latin typeface="Arial Bold" panose="020B0604020202090204" charset="0"/>
                <a:cs typeface="Arial Bold" panose="020B060402020209020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66090" y="3561715"/>
            <a:ext cx="3744595" cy="3116580"/>
            <a:chOff x="734" y="5609"/>
            <a:chExt cx="5897" cy="4908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9" y="5609"/>
              <a:ext cx="5883" cy="4908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8" name="Text Box 17"/>
            <p:cNvSpPr txBox="1"/>
            <p:nvPr/>
          </p:nvSpPr>
          <p:spPr>
            <a:xfrm>
              <a:off x="734" y="5609"/>
              <a:ext cx="68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 Bold" panose="020B0604020202090204" charset="0"/>
                  <a:cs typeface="Arial Bold" panose="020B0604020202090204" charset="0"/>
                </a:rPr>
                <a:t>B</a:t>
              </a:r>
              <a:endParaRPr lang="en-US" b="1" dirty="0">
                <a:latin typeface="Arial Bold" panose="020B0604020202090204" charset="0"/>
                <a:cs typeface="Arial Bold" panose="020B060402020209020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827270" y="1511935"/>
            <a:ext cx="6978015" cy="3257550"/>
            <a:chOff x="7602" y="2381"/>
            <a:chExt cx="10989" cy="5130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6"/>
            <a:srcRect t="3902"/>
            <a:stretch>
              <a:fillRect/>
            </a:stretch>
          </p:blipFill>
          <p:spPr>
            <a:xfrm>
              <a:off x="7617" y="2381"/>
              <a:ext cx="10974" cy="5130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0" name="Text Box 17"/>
            <p:cNvSpPr txBox="1"/>
            <p:nvPr/>
          </p:nvSpPr>
          <p:spPr>
            <a:xfrm>
              <a:off x="7602" y="2383"/>
              <a:ext cx="68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 Bold" panose="020B0604020202090204" charset="0"/>
                  <a:cs typeface="Arial Bold" panose="020B0604020202090204" charset="0"/>
                </a:rPr>
                <a:t>C</a:t>
              </a:r>
              <a:endParaRPr lang="en-US" b="1" dirty="0">
                <a:latin typeface="Arial Bold" panose="020B0604020202090204" charset="0"/>
                <a:cs typeface="Arial Bold" panose="020B0604020202090204" charset="0"/>
              </a:endParaRPr>
            </a:p>
          </p:txBody>
        </p:sp>
      </p:grpSp>
      <p:sp>
        <p:nvSpPr>
          <p:cNvPr id="51" name="Google Shape;81;p1"/>
          <p:cNvSpPr txBox="1"/>
          <p:nvPr/>
        </p:nvSpPr>
        <p:spPr>
          <a:xfrm>
            <a:off x="7596505" y="6231890"/>
            <a:ext cx="4026535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Experiments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done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by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Dr.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Feng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 </a:t>
            </a:r>
            <a:r>
              <a:rPr lang="en-US" altLang="zh-CN" dirty="0"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Xiong</a:t>
            </a:r>
            <a:endParaRPr lang="en-US" sz="1800" dirty="0">
              <a:solidFill>
                <a:schemeClr val="tx1"/>
              </a:solidFill>
              <a:latin typeface="Arial" panose="020B0604020202090204" pitchFamily="34" charset="0"/>
              <a:ea typeface="Arial" panose="020B0604020202090204"/>
              <a:cs typeface="Arial" panose="020B0604020202090204" pitchFamily="34" charset="0"/>
              <a:sym typeface="Arial" panose="020B060402020209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832"/>
    </mc:Choice>
    <mc:Fallback>
      <p:transition spd="slow" advTm="3783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8911590" y="5419725"/>
            <a:ext cx="2797810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>
                <a:latin typeface="Arial Regular" panose="020B0604020202090204" charset="0"/>
                <a:cs typeface="Arial Regular" panose="020B0604020202090204" charset="0"/>
              </a:rPr>
              <a:t>Seila et al., Science, 2008;</a:t>
            </a:r>
            <a:endParaRPr lang="en-US" sz="1600">
              <a:latin typeface="Arial Regular" panose="020B0604020202090204" charset="0"/>
              <a:cs typeface="Arial Regular" panose="020B0604020202090204" charset="0"/>
            </a:endParaRPr>
          </a:p>
          <a:p>
            <a:r>
              <a:rPr lang="en-US" sz="1600">
                <a:latin typeface="Arial Regular" panose="020B0604020202090204" charset="0"/>
                <a:cs typeface="Arial Regular" panose="020B0604020202090204" charset="0"/>
              </a:rPr>
              <a:t>Core et al. Science, 2008;</a:t>
            </a:r>
            <a:endParaRPr lang="en-US" sz="1600">
              <a:latin typeface="Arial Regular" panose="020B0604020202090204" charset="0"/>
              <a:cs typeface="Arial Regular" panose="020B0604020202090204" charset="0"/>
            </a:endParaRPr>
          </a:p>
          <a:p>
            <a:r>
              <a:rPr lang="en-US" sz="1600">
                <a:latin typeface="Arial Regular" panose="020B0604020202090204" charset="0"/>
                <a:cs typeface="Arial Regular" panose="020B0604020202090204" charset="0"/>
              </a:rPr>
              <a:t>Preker et al, Science, 2008;</a:t>
            </a:r>
            <a:endParaRPr lang="en-US" sz="1600">
              <a:latin typeface="Arial Regular" panose="020B0604020202090204" charset="0"/>
              <a:cs typeface="Arial Regular" panose="020B0604020202090204" charset="0"/>
            </a:endParaRPr>
          </a:p>
          <a:p>
            <a:r>
              <a:rPr lang="en-US" sz="1600">
                <a:latin typeface="Arial Regular" panose="020B0604020202090204" charset="0"/>
                <a:cs typeface="Arial Regular" panose="020B0604020202090204" charset="0"/>
              </a:rPr>
              <a:t>He et al, Science, 2008;</a:t>
            </a:r>
            <a:endParaRPr lang="en-US" sz="16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16" name="Google Shape;116;p21"/>
          <p:cNvSpPr txBox="1"/>
          <p:nvPr/>
        </p:nvSpPr>
        <p:spPr>
          <a:xfrm>
            <a:off x="8890" y="484505"/>
            <a:ext cx="12199620" cy="5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Promoter antisense RNA</a:t>
            </a:r>
            <a:endParaRPr lang="en-US" sz="2800" b="1" dirty="0">
              <a:latin typeface="Arial" panose="020B0604020202090204" pitchFamily="34" charset="0"/>
              <a:cs typeface="Arial" panose="020B0604020202090204" pitchFamily="34" charset="0"/>
              <a:sym typeface="Arial" panose="020B0604020202090204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1813560" y="5640705"/>
            <a:ext cx="47161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promoter antisense </a:t>
            </a:r>
            <a:r>
              <a:rPr lang="en-US" sz="2000">
                <a:solidFill>
                  <a:srgbClr val="FF000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RNA </a:t>
            </a:r>
            <a:r>
              <a:rPr lang="en-US" sz="2400">
                <a:solidFill>
                  <a:srgbClr val="FF000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(paRNA)</a:t>
            </a:r>
            <a:endParaRPr lang="en-US" sz="2400">
              <a:solidFill>
                <a:srgbClr val="FF0000"/>
              </a:solidFill>
              <a:latin typeface="Arial Regular" panose="020B0604020202090204" charset="0"/>
              <a:ea typeface="Arial" panose="020B0604020202090204"/>
              <a:cs typeface="Arial Regular" panose="020B0604020202090204" charset="0"/>
              <a:sym typeface="Arial" panose="020B0604020202090204"/>
            </a:endParaRPr>
          </a:p>
        </p:txBody>
      </p:sp>
      <p:sp>
        <p:nvSpPr>
          <p:cNvPr id="16" name="Rectangles 15"/>
          <p:cNvSpPr/>
          <p:nvPr>
            <p:custDataLst>
              <p:tags r:id="rId1"/>
            </p:custDataLst>
          </p:nvPr>
        </p:nvSpPr>
        <p:spPr>
          <a:xfrm>
            <a:off x="8890" y="1038225"/>
            <a:ext cx="12190730" cy="1657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597150" y="1525905"/>
            <a:ext cx="6205220" cy="3792220"/>
            <a:chOff x="4090" y="2403"/>
            <a:chExt cx="9772" cy="597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rcRect t="6897"/>
            <a:stretch>
              <a:fillRect/>
            </a:stretch>
          </p:blipFill>
          <p:spPr>
            <a:xfrm>
              <a:off x="4090" y="2403"/>
              <a:ext cx="9773" cy="5973"/>
            </a:xfrm>
            <a:prstGeom prst="rect">
              <a:avLst/>
            </a:prstGeom>
          </p:spPr>
        </p:pic>
        <p:sp>
          <p:nvSpPr>
            <p:cNvPr id="2" name="Rectangles 1"/>
            <p:cNvSpPr/>
            <p:nvPr/>
          </p:nvSpPr>
          <p:spPr>
            <a:xfrm>
              <a:off x="9724" y="2830"/>
              <a:ext cx="2290" cy="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  <a:latin typeface="Arial Regular" panose="020B0604020202090204" charset="0"/>
                  <a:cs typeface="Arial Regular" panose="020B0604020202090204" charset="0"/>
                </a:rPr>
                <a:t>mRNA</a:t>
              </a:r>
              <a:endParaRPr lang="en-US" sz="2000">
                <a:solidFill>
                  <a:schemeClr val="tx1"/>
                </a:solidFill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  <p:sp>
          <p:nvSpPr>
            <p:cNvPr id="5" name="Rectangles 4"/>
            <p:cNvSpPr/>
            <p:nvPr/>
          </p:nvSpPr>
          <p:spPr>
            <a:xfrm>
              <a:off x="6753" y="6712"/>
              <a:ext cx="2290" cy="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</p:grpSp>
      <p:sp>
        <p:nvSpPr>
          <p:cNvPr id="7" name="Freeform 6"/>
          <p:cNvSpPr/>
          <p:nvPr/>
        </p:nvSpPr>
        <p:spPr>
          <a:xfrm>
            <a:off x="3385185" y="3818255"/>
            <a:ext cx="1572260" cy="1810385"/>
          </a:xfrm>
          <a:custGeom>
            <a:avLst/>
            <a:gdLst>
              <a:gd name="connisteX0" fmla="*/ 1572260 w 1572260"/>
              <a:gd name="connsiteY0" fmla="*/ 0 h 2536825"/>
              <a:gd name="connisteX1" fmla="*/ 1400175 w 1572260"/>
              <a:gd name="connsiteY1" fmla="*/ 92075 h 2536825"/>
              <a:gd name="connisteX2" fmla="*/ 1294765 w 1572260"/>
              <a:gd name="connsiteY2" fmla="*/ 171450 h 2536825"/>
              <a:gd name="connisteX3" fmla="*/ 1176020 w 1572260"/>
              <a:gd name="connsiteY3" fmla="*/ 290830 h 2536825"/>
              <a:gd name="connisteX4" fmla="*/ 753110 w 1572260"/>
              <a:gd name="connsiteY4" fmla="*/ 753110 h 2536825"/>
              <a:gd name="connisteX5" fmla="*/ 581025 w 1572260"/>
              <a:gd name="connsiteY5" fmla="*/ 1003935 h 2536825"/>
              <a:gd name="connisteX6" fmla="*/ 409575 w 1572260"/>
              <a:gd name="connsiteY6" fmla="*/ 1281430 h 2536825"/>
              <a:gd name="connisteX7" fmla="*/ 264160 w 1572260"/>
              <a:gd name="connsiteY7" fmla="*/ 1598930 h 2536825"/>
              <a:gd name="connisteX8" fmla="*/ 145415 w 1572260"/>
              <a:gd name="connsiteY8" fmla="*/ 1915795 h 2536825"/>
              <a:gd name="connisteX9" fmla="*/ 26035 w 1572260"/>
              <a:gd name="connsiteY9" fmla="*/ 2338705 h 2536825"/>
              <a:gd name="connisteX10" fmla="*/ 13335 w 1572260"/>
              <a:gd name="connsiteY10" fmla="*/ 2470785 h 2536825"/>
              <a:gd name="connisteX11" fmla="*/ 0 w 1572260"/>
              <a:gd name="connsiteY11" fmla="*/ 2536825 h 253682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1572260" h="2536825">
                <a:moveTo>
                  <a:pt x="1572260" y="0"/>
                </a:moveTo>
                <a:cubicBezTo>
                  <a:pt x="1539875" y="16510"/>
                  <a:pt x="1455420" y="57785"/>
                  <a:pt x="1400175" y="92075"/>
                </a:cubicBezTo>
                <a:cubicBezTo>
                  <a:pt x="1344930" y="126365"/>
                  <a:pt x="1339850" y="131445"/>
                  <a:pt x="1294765" y="171450"/>
                </a:cubicBezTo>
                <a:cubicBezTo>
                  <a:pt x="1249680" y="211455"/>
                  <a:pt x="1284605" y="174625"/>
                  <a:pt x="1176020" y="290830"/>
                </a:cubicBezTo>
                <a:cubicBezTo>
                  <a:pt x="1067435" y="407035"/>
                  <a:pt x="871855" y="610235"/>
                  <a:pt x="753110" y="753110"/>
                </a:cubicBezTo>
                <a:cubicBezTo>
                  <a:pt x="634365" y="895985"/>
                  <a:pt x="649605" y="898525"/>
                  <a:pt x="581025" y="1003935"/>
                </a:cubicBezTo>
                <a:cubicBezTo>
                  <a:pt x="512445" y="1109345"/>
                  <a:pt x="473075" y="1162685"/>
                  <a:pt x="409575" y="1281430"/>
                </a:cubicBezTo>
                <a:cubicBezTo>
                  <a:pt x="346075" y="1400175"/>
                  <a:pt x="316865" y="1471930"/>
                  <a:pt x="264160" y="1598930"/>
                </a:cubicBezTo>
                <a:cubicBezTo>
                  <a:pt x="211455" y="1725930"/>
                  <a:pt x="193040" y="1767840"/>
                  <a:pt x="145415" y="1915795"/>
                </a:cubicBezTo>
                <a:cubicBezTo>
                  <a:pt x="97790" y="2063750"/>
                  <a:pt x="52705" y="2227580"/>
                  <a:pt x="26035" y="2338705"/>
                </a:cubicBezTo>
                <a:cubicBezTo>
                  <a:pt x="-635" y="2449830"/>
                  <a:pt x="18415" y="2431415"/>
                  <a:pt x="13335" y="2470785"/>
                </a:cubicBezTo>
                <a:cubicBezTo>
                  <a:pt x="8255" y="2510155"/>
                  <a:pt x="2540" y="2526030"/>
                  <a:pt x="0" y="2536825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miter lim="800000"/>
            <a:headEnd type="none"/>
            <a:tailEnd type="triangle" w="med" len="me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25"/>
    </mc:Choice>
    <mc:Fallback>
      <p:transition spd="slow" advTm="1502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6;p21"/>
          <p:cNvSpPr txBox="1"/>
          <p:nvPr/>
        </p:nvSpPr>
        <p:spPr>
          <a:xfrm>
            <a:off x="8255" y="760730"/>
            <a:ext cx="12108180" cy="474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lvl="0" algn="ctr"/>
            <a:r>
              <a:rPr lang="en-US" altLang="zh-CN" sz="2800" b="1" dirty="0">
                <a:latin typeface="Arial Bold" panose="020B0604020202090204" charset="0"/>
                <a:cs typeface="Arial Bold" panose="020B0604020202090204" charset="0"/>
                <a:sym typeface="+mn-ea"/>
              </a:rPr>
              <a:t>Hidden Markov model</a:t>
            </a:r>
            <a:r>
              <a:rPr lang="zh-CN" altLang="en-US" sz="2800" b="1" dirty="0">
                <a:latin typeface="Arial Bold" panose="020B0604020202090204" charset="0"/>
                <a:cs typeface="Arial Bold" panose="020B0604020202090204" charset="0"/>
                <a:sym typeface="+mn-ea"/>
              </a:rPr>
              <a:t> </a:t>
            </a:r>
            <a:r>
              <a:rPr lang="en-US" altLang="zh-CN" sz="2800" b="1" dirty="0">
                <a:latin typeface="Arial Bold" panose="020B0604020202090204" charset="0"/>
                <a:cs typeface="Arial Bold" panose="020B0604020202090204" charset="0"/>
                <a:sym typeface="+mn-ea"/>
              </a:rPr>
              <a:t>identifies</a:t>
            </a:r>
            <a:r>
              <a:rPr lang="zh-CN" altLang="en-US" sz="2800" b="1" dirty="0">
                <a:latin typeface="Arial Bold" panose="020B0604020202090204" charset="0"/>
                <a:cs typeface="Arial Bold" panose="020B0604020202090204" charset="0"/>
                <a:sym typeface="+mn-ea"/>
              </a:rPr>
              <a:t> </a:t>
            </a:r>
            <a:r>
              <a:rPr lang="en-US" altLang="zh-CN" sz="2800" b="1" dirty="0" err="1">
                <a:latin typeface="Arial Bold" panose="020B0604020202090204" charset="0"/>
                <a:cs typeface="Arial Bold" panose="020B0604020202090204" charset="0"/>
                <a:sym typeface="+mn-ea"/>
              </a:rPr>
              <a:t>paRNAs</a:t>
            </a:r>
            <a:endParaRPr lang="en-US" sz="2800" b="1" dirty="0">
              <a:solidFill>
                <a:srgbClr val="000000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+mn-ea"/>
            </a:endParaRPr>
          </a:p>
        </p:txBody>
      </p:sp>
      <p:sp>
        <p:nvSpPr>
          <p:cNvPr id="4" name="Rectangles 1"/>
          <p:cNvSpPr/>
          <p:nvPr>
            <p:custDataLst>
              <p:tags r:id="rId1"/>
            </p:custDataLst>
          </p:nvPr>
        </p:nvSpPr>
        <p:spPr>
          <a:xfrm>
            <a:off x="8255" y="1235710"/>
            <a:ext cx="12190730" cy="1657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941983" y="1461079"/>
            <a:ext cx="4968035" cy="2129464"/>
            <a:chOff x="2941983" y="1461079"/>
            <a:chExt cx="4968035" cy="212946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rcRect t="5379"/>
            <a:stretch>
              <a:fillRect/>
            </a:stretch>
          </p:blipFill>
          <p:spPr>
            <a:xfrm>
              <a:off x="2951922" y="1465023"/>
              <a:ext cx="4958096" cy="2125520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Text Box 17"/>
            <p:cNvSpPr txBox="1"/>
            <p:nvPr/>
          </p:nvSpPr>
          <p:spPr>
            <a:xfrm>
              <a:off x="2941983" y="1461079"/>
              <a:ext cx="43497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 Bold" panose="020B0604020202090204" charset="0"/>
                  <a:cs typeface="Arial Bold" panose="020B0604020202090204" charset="0"/>
                </a:rPr>
                <a:t>A</a:t>
              </a:r>
              <a:endParaRPr lang="en-US" b="1" dirty="0">
                <a:latin typeface="Arial Bold" panose="020B0604020202090204" charset="0"/>
                <a:cs typeface="Arial Bold" panose="020B060402020209020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941982" y="3737116"/>
            <a:ext cx="4968036" cy="2787499"/>
            <a:chOff x="2941982" y="3737116"/>
            <a:chExt cx="4968036" cy="278749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rcRect l="1" t="3362" r="1249" b="2517"/>
            <a:stretch>
              <a:fillRect/>
            </a:stretch>
          </p:blipFill>
          <p:spPr>
            <a:xfrm>
              <a:off x="2951922" y="3747055"/>
              <a:ext cx="4958096" cy="2777560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Text Box 17"/>
            <p:cNvSpPr txBox="1"/>
            <p:nvPr/>
          </p:nvSpPr>
          <p:spPr>
            <a:xfrm>
              <a:off x="2941982" y="3737116"/>
              <a:ext cx="43497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 Bold" panose="020B0604020202090204" charset="0"/>
                  <a:cs typeface="Arial Bold" panose="020B0604020202090204" charset="0"/>
                </a:rPr>
                <a:t>B</a:t>
              </a:r>
              <a:endParaRPr lang="en-US" b="1" dirty="0">
                <a:latin typeface="Arial Bold" panose="020B0604020202090204" charset="0"/>
                <a:cs typeface="Arial Bold" panose="020B0604020202090204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704194" y="5732808"/>
            <a:ext cx="27158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90204" pitchFamily="34" charset="0"/>
                <a:cs typeface="Arial" panose="020B0604020202090204" pitchFamily="34" charset="0"/>
              </a:rPr>
              <a:t>Schwalb et al., Science, 2016</a:t>
            </a:r>
            <a:endParaRPr lang="en-US" sz="14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sz="1400" dirty="0">
                <a:latin typeface="Arial" panose="020B0604020202090204" pitchFamily="34" charset="0"/>
                <a:cs typeface="Arial" panose="020B0604020202090204" pitchFamily="34" charset="0"/>
              </a:rPr>
              <a:t>S</a:t>
            </a:r>
            <a:r>
              <a:rPr lang="en-US" altLang="zh-CN" sz="1400" dirty="0">
                <a:latin typeface="Arial" panose="020B0604020202090204" pitchFamily="34" charset="0"/>
                <a:cs typeface="Arial" panose="020B0604020202090204" pitchFamily="34" charset="0"/>
              </a:rPr>
              <a:t>hao</a:t>
            </a:r>
            <a:r>
              <a:rPr lang="en-US" sz="1400" dirty="0">
                <a:latin typeface="Arial" panose="020B0604020202090204" pitchFamily="34" charset="0"/>
                <a:cs typeface="Arial" panose="020B0604020202090204" pitchFamily="34" charset="0"/>
              </a:rPr>
              <a:t> et al., Mol Syst Biol., 20</a:t>
            </a:r>
            <a:r>
              <a:rPr lang="en-US" altLang="zh-CN" sz="1400" dirty="0">
                <a:latin typeface="Arial" panose="020B0604020202090204" pitchFamily="34" charset="0"/>
                <a:cs typeface="Arial" panose="020B0604020202090204" pitchFamily="34" charset="0"/>
              </a:rPr>
              <a:t>22</a:t>
            </a:r>
            <a:endParaRPr lang="en-US" sz="14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/>
        </p:nvSpPr>
        <p:spPr>
          <a:xfrm>
            <a:off x="8255" y="760730"/>
            <a:ext cx="12108180" cy="474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Arial Bold" panose="020B0604020202090204" charset="0"/>
                <a:cs typeface="Arial Bold" panose="020B0604020202090204" charset="0"/>
                <a:sym typeface="+mn-ea"/>
              </a:rPr>
              <a:t>Identification of </a:t>
            </a:r>
            <a:r>
              <a:rPr lang="en-US" sz="2800" b="1" dirty="0" err="1">
                <a:latin typeface="Arial Bold" panose="020B0604020202090204" charset="0"/>
                <a:cs typeface="Arial Bold" panose="020B0604020202090204" charset="0"/>
                <a:sym typeface="+mn-ea"/>
              </a:rPr>
              <a:t>paRNAs</a:t>
            </a:r>
            <a:r>
              <a:rPr lang="en-US" sz="2800" b="1" dirty="0">
                <a:latin typeface="Arial Bold" panose="020B0604020202090204" charset="0"/>
                <a:cs typeface="Arial Bold" panose="020B0604020202090204" charset="0"/>
                <a:sym typeface="+mn-ea"/>
              </a:rPr>
              <a:t> in the human brains</a:t>
            </a:r>
            <a:endParaRPr lang="en-US" sz="2800" b="1" dirty="0">
              <a:solidFill>
                <a:srgbClr val="000000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+mn-ea"/>
            </a:endParaRPr>
          </a:p>
        </p:txBody>
      </p:sp>
      <p:sp>
        <p:nvSpPr>
          <p:cNvPr id="2" name="Rectangles 1"/>
          <p:cNvSpPr/>
          <p:nvPr>
            <p:custDataLst>
              <p:tags r:id="rId1"/>
            </p:custDataLst>
          </p:nvPr>
        </p:nvSpPr>
        <p:spPr>
          <a:xfrm>
            <a:off x="8255" y="1235710"/>
            <a:ext cx="12190730" cy="1657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321627" y="3313949"/>
            <a:ext cx="4058285" cy="3019425"/>
            <a:chOff x="404755" y="3313949"/>
            <a:chExt cx="4058285" cy="301942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1615" y="3313949"/>
              <a:ext cx="3781425" cy="3019425"/>
            </a:xfrm>
            <a:prstGeom prst="rect">
              <a:avLst/>
            </a:prstGeom>
          </p:spPr>
        </p:pic>
        <p:sp>
          <p:nvSpPr>
            <p:cNvPr id="5" name="Text Box 21"/>
            <p:cNvSpPr txBox="1"/>
            <p:nvPr/>
          </p:nvSpPr>
          <p:spPr>
            <a:xfrm>
              <a:off x="404755" y="3388361"/>
              <a:ext cx="43497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 Bold" panose="020B0604020202090204" charset="0"/>
                  <a:cs typeface="Arial Bold" panose="020B0604020202090204" charset="0"/>
                </a:rPr>
                <a:t>B</a:t>
              </a:r>
              <a:endParaRPr lang="en-US" b="1" dirty="0">
                <a:latin typeface="Arial Bold" panose="020B0604020202090204" charset="0"/>
                <a:cs typeface="Arial Bold" panose="020B060402020209020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21627" y="1551994"/>
            <a:ext cx="3727104" cy="1480015"/>
            <a:chOff x="736311" y="1578780"/>
            <a:chExt cx="3727104" cy="1480015"/>
          </a:xfrm>
        </p:grpSpPr>
        <p:pic>
          <p:nvPicPr>
            <p:cNvPr id="7" name="Picture 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rcRect t="62925"/>
            <a:stretch>
              <a:fillRect/>
            </a:stretch>
          </p:blipFill>
          <p:spPr>
            <a:xfrm>
              <a:off x="1083310" y="1681480"/>
              <a:ext cx="3380105" cy="1025525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Text Box 17"/>
            <p:cNvSpPr txBox="1"/>
            <p:nvPr/>
          </p:nvSpPr>
          <p:spPr>
            <a:xfrm>
              <a:off x="736311" y="1578780"/>
              <a:ext cx="43497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 Bold" panose="020B0604020202090204" charset="0"/>
                  <a:cs typeface="Arial Bold" panose="020B0604020202090204" charset="0"/>
                </a:rPr>
                <a:t>A</a:t>
              </a:r>
              <a:endParaRPr lang="en-US" b="1" dirty="0">
                <a:latin typeface="Arial Bold" panose="020B0604020202090204" charset="0"/>
                <a:cs typeface="Arial Bold" panose="020B0604020202090204" charset="0"/>
              </a:endParaRPr>
            </a:p>
          </p:txBody>
        </p:sp>
        <p:sp>
          <p:nvSpPr>
            <p:cNvPr id="16" name="Text Box 24"/>
            <p:cNvSpPr txBox="1"/>
            <p:nvPr/>
          </p:nvSpPr>
          <p:spPr>
            <a:xfrm>
              <a:off x="2051685" y="2660015"/>
              <a:ext cx="1842135" cy="3987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dirty="0"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3,038 </a:t>
              </a:r>
              <a:r>
                <a:rPr lang="en-US" sz="2000" dirty="0" err="1"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paRNAs</a:t>
              </a:r>
              <a:endParaRPr lang="en-US" sz="2000" dirty="0"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028977" y="1500886"/>
            <a:ext cx="7830901" cy="3197865"/>
            <a:chOff x="4028977" y="1500886"/>
            <a:chExt cx="7830901" cy="3197865"/>
          </a:xfrm>
        </p:grpSpPr>
        <p:grpSp>
          <p:nvGrpSpPr>
            <p:cNvPr id="24" name="Group 23"/>
            <p:cNvGrpSpPr/>
            <p:nvPr/>
          </p:nvGrpSpPr>
          <p:grpSpPr>
            <a:xfrm>
              <a:off x="4365054" y="1648344"/>
              <a:ext cx="7494824" cy="3050407"/>
              <a:chOff x="4697176" y="982980"/>
              <a:chExt cx="7494824" cy="3050407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6" name="Group 25"/>
              <p:cNvGrpSpPr/>
              <p:nvPr/>
            </p:nvGrpSpPr>
            <p:grpSpPr>
              <a:xfrm>
                <a:off x="4697176" y="982980"/>
                <a:ext cx="7494824" cy="3050407"/>
                <a:chOff x="4738453" y="3761846"/>
                <a:chExt cx="7494824" cy="3050407"/>
              </a:xfrm>
            </p:grpSpPr>
            <p:sp>
              <p:nvSpPr>
                <p:cNvPr id="28" name="Text Box 13"/>
                <p:cNvSpPr txBox="1"/>
                <p:nvPr>
                  <p:custDataLst>
                    <p:tags r:id="rId5"/>
                  </p:custDataLst>
                </p:nvPr>
              </p:nvSpPr>
              <p:spPr>
                <a:xfrm>
                  <a:off x="8146953" y="3906880"/>
                  <a:ext cx="1160488" cy="3065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>
                      <a:solidFill>
                        <a:schemeClr val="tx1"/>
                      </a:solidFill>
                      <a:latin typeface="Arial Regular" panose="020B0604020202090204" charset="0"/>
                      <a:cs typeface="Arial Regular" panose="020B0604020202090204" charset="0"/>
                    </a:rPr>
                    <a:t>AD-m6A(-)</a:t>
                  </a:r>
                  <a:endParaRPr lang="en-US" sz="1400">
                    <a:solidFill>
                      <a:schemeClr val="tx1"/>
                    </a:solidFill>
                    <a:latin typeface="Arial Regular" panose="020B0604020202090204" charset="0"/>
                    <a:cs typeface="Arial Regular" panose="020B0604020202090204" charset="0"/>
                  </a:endParaRPr>
                </a:p>
              </p:txBody>
            </p:sp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87265" y="3761846"/>
                  <a:ext cx="7446012" cy="3050407"/>
                </a:xfrm>
                <a:prstGeom prst="rect">
                  <a:avLst/>
                </a:prstGeom>
              </p:spPr>
            </p:pic>
            <p:sp>
              <p:nvSpPr>
                <p:cNvPr id="32" name="Text Box 6"/>
                <p:cNvSpPr txBox="1"/>
                <p:nvPr>
                  <p:custDataLst>
                    <p:tags r:id="rId7"/>
                  </p:custDataLst>
                </p:nvPr>
              </p:nvSpPr>
              <p:spPr>
                <a:xfrm>
                  <a:off x="4738453" y="4348417"/>
                  <a:ext cx="1588262" cy="3067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rgbClr val="7030A0"/>
                      </a:solidFill>
                      <a:latin typeface="Arial Regular" panose="020B0604020202090204" charset="0"/>
                      <a:cs typeface="Arial Regular" panose="020B0604020202090204" charset="0"/>
                    </a:rPr>
                    <a:t>RNA(+)</a:t>
                  </a:r>
                  <a:endParaRPr lang="en-US" sz="1400" b="1" dirty="0">
                    <a:solidFill>
                      <a:srgbClr val="7030A0"/>
                    </a:solidFill>
                    <a:latin typeface="Arial Regular" panose="020B0604020202090204" charset="0"/>
                    <a:cs typeface="Arial Regular" panose="020B0604020202090204" charset="0"/>
                  </a:endParaRPr>
                </a:p>
              </p:txBody>
            </p:sp>
            <p:sp>
              <p:nvSpPr>
                <p:cNvPr id="33" name="Text Box 8"/>
                <p:cNvSpPr txBox="1"/>
                <p:nvPr>
                  <p:custDataLst>
                    <p:tags r:id="rId8"/>
                  </p:custDataLst>
                </p:nvPr>
              </p:nvSpPr>
              <p:spPr>
                <a:xfrm>
                  <a:off x="4749165" y="4705240"/>
                  <a:ext cx="1577550" cy="3067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>
                      <a:solidFill>
                        <a:srgbClr val="7030A0"/>
                      </a:solidFill>
                      <a:latin typeface="Arial Regular" panose="020B0604020202090204" charset="0"/>
                      <a:cs typeface="Arial Regular" panose="020B0604020202090204" charset="0"/>
                    </a:rPr>
                    <a:t>m6A(+)</a:t>
                  </a:r>
                  <a:endParaRPr lang="en-US" sz="1400" b="1">
                    <a:solidFill>
                      <a:srgbClr val="7030A0"/>
                    </a:solidFill>
                    <a:latin typeface="Arial Regular" panose="020B0604020202090204" charset="0"/>
                    <a:cs typeface="Arial Regular" panose="020B0604020202090204" charset="0"/>
                  </a:endParaRPr>
                </a:p>
              </p:txBody>
            </p:sp>
            <p:sp>
              <p:nvSpPr>
                <p:cNvPr id="34" name="Rectangles 16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7269055" y="4300178"/>
                  <a:ext cx="4838954" cy="368643"/>
                </a:xfrm>
                <a:prstGeom prst="rect">
                  <a:avLst/>
                </a:prstGeom>
                <a:noFill/>
                <a:ln w="50800" cmpd="sng">
                  <a:solidFill>
                    <a:srgbClr val="7030A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Oval 35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7487073" y="4777325"/>
                  <a:ext cx="507000" cy="368299"/>
                </a:xfrm>
                <a:prstGeom prst="ellipse">
                  <a:avLst/>
                </a:prstGeom>
                <a:noFill/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Text Box 10"/>
                <p:cNvSpPr txBox="1"/>
                <p:nvPr>
                  <p:custDataLst>
                    <p:tags r:id="rId11"/>
                  </p:custDataLst>
                </p:nvPr>
              </p:nvSpPr>
              <p:spPr>
                <a:xfrm>
                  <a:off x="4763349" y="5273919"/>
                  <a:ext cx="1537558" cy="3067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>
                      <a:solidFill>
                        <a:schemeClr val="tx1"/>
                      </a:solidFill>
                      <a:latin typeface="Arial Regular" panose="020B0604020202090204" charset="0"/>
                      <a:cs typeface="Arial Regular" panose="020B0604020202090204" charset="0"/>
                    </a:rPr>
                    <a:t>RNA(-)</a:t>
                  </a:r>
                  <a:endParaRPr lang="en-US" sz="1400">
                    <a:solidFill>
                      <a:schemeClr val="tx1"/>
                    </a:solidFill>
                    <a:latin typeface="Arial Regular" panose="020B0604020202090204" charset="0"/>
                    <a:cs typeface="Arial Regular" panose="020B0604020202090204" charset="0"/>
                  </a:endParaRPr>
                </a:p>
              </p:txBody>
            </p:sp>
            <p:sp>
              <p:nvSpPr>
                <p:cNvPr id="38" name="Text Box 12"/>
                <p:cNvSpPr txBox="1"/>
                <p:nvPr>
                  <p:custDataLst>
                    <p:tags r:id="rId12"/>
                  </p:custDataLst>
                </p:nvPr>
              </p:nvSpPr>
              <p:spPr>
                <a:xfrm>
                  <a:off x="4763349" y="5727372"/>
                  <a:ext cx="1526845" cy="3067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>
                      <a:solidFill>
                        <a:schemeClr val="tx1"/>
                      </a:solidFill>
                      <a:latin typeface="Arial Regular" panose="020B0604020202090204" charset="0"/>
                      <a:cs typeface="Arial Regular" panose="020B0604020202090204" charset="0"/>
                    </a:rPr>
                    <a:t>m6A(-)</a:t>
                  </a:r>
                  <a:endParaRPr lang="en-US" sz="1400">
                    <a:solidFill>
                      <a:schemeClr val="tx1"/>
                    </a:solidFill>
                    <a:latin typeface="Arial Regular" panose="020B0604020202090204" charset="0"/>
                    <a:cs typeface="Arial Regular" panose="020B0604020202090204" charset="0"/>
                  </a:endParaRPr>
                </a:p>
              </p:txBody>
            </p:sp>
          </p:grpSp>
          <p:sp>
            <p:nvSpPr>
              <p:cNvPr id="27" name="Text Box 29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8468994" y="3460591"/>
                <a:ext cx="1932305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altLang="zh-CN" b="1" dirty="0">
                    <a:latin typeface="Arial Bold" panose="020B0604020202090204" charset="0"/>
                    <a:cs typeface="Arial Bold" panose="020B0604020202090204" charset="0"/>
                    <a:sym typeface="+mn-ea"/>
                  </a:rPr>
                  <a:t>GRIN2A-paRNA</a:t>
                </a:r>
                <a:endParaRPr lang="en-US" b="1" dirty="0">
                  <a:latin typeface="Arial Bold" panose="020B0604020202090204" charset="0"/>
                  <a:cs typeface="Arial Bold" panose="020B0604020202090204" charset="0"/>
                  <a:sym typeface="+mn-ea"/>
                </a:endParaRPr>
              </a:p>
            </p:txBody>
          </p:sp>
        </p:grpSp>
        <p:sp>
          <p:nvSpPr>
            <p:cNvPr id="39" name="Text Box 21"/>
            <p:cNvSpPr txBox="1"/>
            <p:nvPr/>
          </p:nvSpPr>
          <p:spPr>
            <a:xfrm>
              <a:off x="4028977" y="1500886"/>
              <a:ext cx="43497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 Bold" panose="020B0604020202090204" charset="0"/>
                  <a:cs typeface="Arial Bold" panose="020B0604020202090204" charset="0"/>
                </a:rPr>
                <a:t>C</a:t>
              </a:r>
              <a:endParaRPr lang="en-US" b="1" dirty="0">
                <a:latin typeface="Arial Bold" panose="020B0604020202090204" charset="0"/>
                <a:cs typeface="Arial Bold" panose="020B060402020209020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423"/>
    </mc:Choice>
    <mc:Fallback>
      <p:transition spd="slow" advTm="4242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0" y="2058670"/>
            <a:ext cx="1219263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800" b="1" dirty="0">
                <a:latin typeface="Arial Bold" panose="020B0604020202090204" charset="0"/>
                <a:cs typeface="Arial Bold" panose="020B0604020202090204" charset="0"/>
                <a:sym typeface="+mn-ea"/>
              </a:rPr>
              <a:t>What is the Role of m6A</a:t>
            </a:r>
            <a:r>
              <a:rPr lang="zh-CN" altLang="en-US" sz="2800" b="1" dirty="0">
                <a:latin typeface="Arial Bold" panose="020B0604020202090204" charset="0"/>
                <a:cs typeface="Arial Bold" panose="020B0604020202090204" charset="0"/>
                <a:sym typeface="+mn-ea"/>
              </a:rPr>
              <a:t> </a:t>
            </a:r>
            <a:r>
              <a:rPr lang="en-US" altLang="zh-CN" sz="2800" b="1" dirty="0">
                <a:latin typeface="Arial Bold" panose="020B0604020202090204" charset="0"/>
                <a:cs typeface="Arial Bold" panose="020B0604020202090204" charset="0"/>
                <a:sym typeface="+mn-ea"/>
              </a:rPr>
              <a:t>methylation</a:t>
            </a:r>
            <a:r>
              <a:rPr lang="zh-CN" altLang="en-US" sz="2800" b="1" dirty="0">
                <a:latin typeface="Arial Bold" panose="020B0604020202090204" charset="0"/>
                <a:cs typeface="Arial Bold" panose="020B0604020202090204" charset="0"/>
                <a:sym typeface="+mn-ea"/>
              </a:rPr>
              <a:t> </a:t>
            </a:r>
            <a:r>
              <a:rPr lang="en-US" altLang="zh-CN" sz="2800" b="1" dirty="0">
                <a:latin typeface="Arial Bold" panose="020B0604020202090204" charset="0"/>
                <a:cs typeface="Arial Bold" panose="020B0604020202090204" charset="0"/>
                <a:sym typeface="+mn-ea"/>
              </a:rPr>
              <a:t>on</a:t>
            </a:r>
            <a:r>
              <a:rPr lang="zh-CN" altLang="en-US" sz="2800" b="1" dirty="0">
                <a:latin typeface="Arial Bold" panose="020B0604020202090204" charset="0"/>
                <a:cs typeface="Arial Bold" panose="020B0604020202090204" charset="0"/>
                <a:sym typeface="+mn-ea"/>
              </a:rPr>
              <a:t> </a:t>
            </a:r>
            <a:r>
              <a:rPr lang="en-US" altLang="zh-CN" sz="2800" b="1" dirty="0" err="1">
                <a:latin typeface="Arial Bold" panose="020B0604020202090204" charset="0"/>
                <a:cs typeface="Arial Bold" panose="020B0604020202090204" charset="0"/>
                <a:sym typeface="+mn-ea"/>
              </a:rPr>
              <a:t>paRNA</a:t>
            </a:r>
            <a:r>
              <a:rPr lang="en-US" altLang="zh-CN" sz="2800" b="1" dirty="0">
                <a:latin typeface="Arial Bold" panose="020B0604020202090204" charset="0"/>
                <a:cs typeface="Arial Bold" panose="020B0604020202090204" charset="0"/>
                <a:sym typeface="+mn-ea"/>
              </a:rPr>
              <a:t> expression</a:t>
            </a:r>
            <a:r>
              <a:rPr lang="zh-CN" altLang="en-US" sz="2800" b="1" dirty="0">
                <a:latin typeface="Arial Bold" panose="020B0604020202090204" charset="0"/>
                <a:cs typeface="Arial Bold" panose="020B0604020202090204" charset="0"/>
                <a:sym typeface="+mn-ea"/>
              </a:rPr>
              <a:t>？</a:t>
            </a:r>
            <a:endParaRPr lang="zh-CN" altLang="en-US" sz="2800" b="1" dirty="0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COMMONDATA" val="eyJoZGlkIjoiYmU3YmNhNGM1NGQxYzU2NmViMzU1NzQxNDI5MGE2M2IifQ==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lang="en-US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2242</Words>
  <Application>WPS Writer</Application>
  <PresentationFormat>Widescreen</PresentationFormat>
  <Paragraphs>181</Paragraphs>
  <Slides>21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8" baseType="lpstr">
      <vt:lpstr>Arial</vt:lpstr>
      <vt:lpstr>SimSun</vt:lpstr>
      <vt:lpstr>Wingdings</vt:lpstr>
      <vt:lpstr>Arial Bold</vt:lpstr>
      <vt:lpstr>Arial Regular</vt:lpstr>
      <vt:lpstr>Arial</vt:lpstr>
      <vt:lpstr>Microsoft YaHei</vt:lpstr>
      <vt:lpstr>汉仪旗黑</vt:lpstr>
      <vt:lpstr>SimSun</vt:lpstr>
      <vt:lpstr>Arial Unicode MS</vt:lpstr>
      <vt:lpstr>Calibri</vt:lpstr>
      <vt:lpstr>Helvetica Neue</vt:lpstr>
      <vt:lpstr>Times New Roman</vt:lpstr>
      <vt:lpstr>Calibri</vt:lpstr>
      <vt:lpstr>Microsoft YaHei</vt:lpstr>
      <vt:lpstr>汉仪书宋二KW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benxia hu</dc:creator>
  <cp:lastModifiedBy>Benxia Hu</cp:lastModifiedBy>
  <cp:revision>3885</cp:revision>
  <dcterms:created xsi:type="dcterms:W3CDTF">2025-05-20T17:46:01Z</dcterms:created>
  <dcterms:modified xsi:type="dcterms:W3CDTF">2025-05-20T17:46:01Z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1033-7.4.1.8983</vt:lpwstr>
  </property>
  <property fmtid="{D5CDD505-2E9C-101B-9397-08002B2CF9AE}" pid="3" name="ICV">
    <vt:lpwstr>389B71DDA5563FC4CDBF2C684F03A7CD_43</vt:lpwstr>
  </property>
</Properties>
</file>